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5" r:id="rId1"/>
  </p:sldMasterIdLst>
  <p:notesMasterIdLst>
    <p:notesMasterId r:id="rId28"/>
  </p:notesMasterIdLst>
  <p:sldIdLst>
    <p:sldId id="256" r:id="rId2"/>
    <p:sldId id="299" r:id="rId3"/>
    <p:sldId id="305" r:id="rId4"/>
    <p:sldId id="302" r:id="rId5"/>
    <p:sldId id="290" r:id="rId6"/>
    <p:sldId id="259" r:id="rId7"/>
    <p:sldId id="260" r:id="rId8"/>
    <p:sldId id="261" r:id="rId9"/>
    <p:sldId id="300" r:id="rId10"/>
    <p:sldId id="301" r:id="rId11"/>
    <p:sldId id="262" r:id="rId12"/>
    <p:sldId id="304" r:id="rId13"/>
    <p:sldId id="264" r:id="rId14"/>
    <p:sldId id="265" r:id="rId15"/>
    <p:sldId id="266" r:id="rId16"/>
    <p:sldId id="267" r:id="rId17"/>
    <p:sldId id="291" r:id="rId18"/>
    <p:sldId id="295" r:id="rId19"/>
    <p:sldId id="297" r:id="rId20"/>
    <p:sldId id="306" r:id="rId21"/>
    <p:sldId id="270" r:id="rId22"/>
    <p:sldId id="275" r:id="rId23"/>
    <p:sldId id="276" r:id="rId24"/>
    <p:sldId id="284" r:id="rId25"/>
    <p:sldId id="292" r:id="rId26"/>
    <p:sldId id="294" r:id="rId27"/>
  </p:sldIdLst>
  <p:sldSz cx="9144000" cy="6858000" type="screen4x3"/>
  <p:notesSz cx="6858000" cy="9144000"/>
  <p:defaultTextStyle>
    <a:defPPr>
      <a:defRPr lang="en-US"/>
    </a:defPPr>
    <a:lvl1pPr algn="l" rtl="0" fontAlgn="base">
      <a:spcBef>
        <a:spcPct val="0"/>
      </a:spcBef>
      <a:spcAft>
        <a:spcPct val="0"/>
      </a:spcAft>
      <a:defRPr sz="4400" u="sng" kern="1200">
        <a:solidFill>
          <a:srgbClr val="99FF33"/>
        </a:solidFill>
        <a:latin typeface="Times New Roman" pitchFamily="18" charset="0"/>
        <a:ea typeface="+mn-ea"/>
        <a:cs typeface="+mn-cs"/>
      </a:defRPr>
    </a:lvl1pPr>
    <a:lvl2pPr marL="457200" algn="l" rtl="0" fontAlgn="base">
      <a:spcBef>
        <a:spcPct val="0"/>
      </a:spcBef>
      <a:spcAft>
        <a:spcPct val="0"/>
      </a:spcAft>
      <a:defRPr sz="4400" u="sng" kern="1200">
        <a:solidFill>
          <a:srgbClr val="99FF33"/>
        </a:solidFill>
        <a:latin typeface="Times New Roman" pitchFamily="18" charset="0"/>
        <a:ea typeface="+mn-ea"/>
        <a:cs typeface="+mn-cs"/>
      </a:defRPr>
    </a:lvl2pPr>
    <a:lvl3pPr marL="914400" algn="l" rtl="0" fontAlgn="base">
      <a:spcBef>
        <a:spcPct val="0"/>
      </a:spcBef>
      <a:spcAft>
        <a:spcPct val="0"/>
      </a:spcAft>
      <a:defRPr sz="4400" u="sng" kern="1200">
        <a:solidFill>
          <a:srgbClr val="99FF33"/>
        </a:solidFill>
        <a:latin typeface="Times New Roman" pitchFamily="18" charset="0"/>
        <a:ea typeface="+mn-ea"/>
        <a:cs typeface="+mn-cs"/>
      </a:defRPr>
    </a:lvl3pPr>
    <a:lvl4pPr marL="1371600" algn="l" rtl="0" fontAlgn="base">
      <a:spcBef>
        <a:spcPct val="0"/>
      </a:spcBef>
      <a:spcAft>
        <a:spcPct val="0"/>
      </a:spcAft>
      <a:defRPr sz="4400" u="sng" kern="1200">
        <a:solidFill>
          <a:srgbClr val="99FF33"/>
        </a:solidFill>
        <a:latin typeface="Times New Roman" pitchFamily="18" charset="0"/>
        <a:ea typeface="+mn-ea"/>
        <a:cs typeface="+mn-cs"/>
      </a:defRPr>
    </a:lvl4pPr>
    <a:lvl5pPr marL="1828800" algn="l" rtl="0" fontAlgn="base">
      <a:spcBef>
        <a:spcPct val="0"/>
      </a:spcBef>
      <a:spcAft>
        <a:spcPct val="0"/>
      </a:spcAft>
      <a:defRPr sz="4400" u="sng" kern="1200">
        <a:solidFill>
          <a:srgbClr val="99FF33"/>
        </a:solidFill>
        <a:latin typeface="Times New Roman" pitchFamily="18" charset="0"/>
        <a:ea typeface="+mn-ea"/>
        <a:cs typeface="+mn-cs"/>
      </a:defRPr>
    </a:lvl5pPr>
    <a:lvl6pPr marL="2286000" algn="l" defTabSz="914400" rtl="0" eaLnBrk="1" latinLnBrk="0" hangingPunct="1">
      <a:defRPr sz="4400" u="sng" kern="1200">
        <a:solidFill>
          <a:srgbClr val="99FF33"/>
        </a:solidFill>
        <a:latin typeface="Times New Roman" pitchFamily="18" charset="0"/>
        <a:ea typeface="+mn-ea"/>
        <a:cs typeface="+mn-cs"/>
      </a:defRPr>
    </a:lvl6pPr>
    <a:lvl7pPr marL="2743200" algn="l" defTabSz="914400" rtl="0" eaLnBrk="1" latinLnBrk="0" hangingPunct="1">
      <a:defRPr sz="4400" u="sng" kern="1200">
        <a:solidFill>
          <a:srgbClr val="99FF33"/>
        </a:solidFill>
        <a:latin typeface="Times New Roman" pitchFamily="18" charset="0"/>
        <a:ea typeface="+mn-ea"/>
        <a:cs typeface="+mn-cs"/>
      </a:defRPr>
    </a:lvl7pPr>
    <a:lvl8pPr marL="3200400" algn="l" defTabSz="914400" rtl="0" eaLnBrk="1" latinLnBrk="0" hangingPunct="1">
      <a:defRPr sz="4400" u="sng" kern="1200">
        <a:solidFill>
          <a:srgbClr val="99FF33"/>
        </a:solidFill>
        <a:latin typeface="Times New Roman" pitchFamily="18" charset="0"/>
        <a:ea typeface="+mn-ea"/>
        <a:cs typeface="+mn-cs"/>
      </a:defRPr>
    </a:lvl8pPr>
    <a:lvl9pPr marL="3657600" algn="l" defTabSz="914400" rtl="0" eaLnBrk="1" latinLnBrk="0" hangingPunct="1">
      <a:defRPr sz="4400" u="sng" kern="1200">
        <a:solidFill>
          <a:srgbClr val="99FF33"/>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99"/>
    <a:srgbClr val="FF0000"/>
    <a:srgbClr val="FF3399"/>
    <a:srgbClr val="000099"/>
    <a:srgbClr val="99FF3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81" autoAdjust="0"/>
  </p:normalViewPr>
  <p:slideViewPr>
    <p:cSldViewPr>
      <p:cViewPr varScale="1">
        <p:scale>
          <a:sx n="106" d="100"/>
          <a:sy n="106" d="100"/>
        </p:scale>
        <p:origin x="1764" y="108"/>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6BE607B-E438-4A13-B19C-40E206C68804}" type="datetimeFigureOut">
              <a:rPr lang="en-US"/>
              <a:pPr>
                <a:defRPr/>
              </a:pPr>
              <a:t>8/22/2016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7D2FD83-514C-406A-B2BF-F982C5E18385}" type="slidenum">
              <a:rPr lang="en-US"/>
              <a:pPr>
                <a:defRPr/>
              </a:pPr>
              <a:t>‹#›</a:t>
            </a:fld>
            <a:endParaRPr lang="en-US"/>
          </a:p>
        </p:txBody>
      </p:sp>
    </p:spTree>
    <p:extLst>
      <p:ext uri="{BB962C8B-B14F-4D97-AF65-F5344CB8AC3E}">
        <p14:creationId xmlns:p14="http://schemas.microsoft.com/office/powerpoint/2010/main" val="5045499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189E72-3047-4A11-BA51-10F2417C01A8}" type="slidenum">
              <a:rPr lang="en-US" smtClean="0"/>
              <a:pPr/>
              <a:t>1</a:t>
            </a:fld>
            <a:endParaRPr lang="en-US" smtClean="0"/>
          </a:p>
        </p:txBody>
      </p:sp>
    </p:spTree>
    <p:extLst>
      <p:ext uri="{BB962C8B-B14F-4D97-AF65-F5344CB8AC3E}">
        <p14:creationId xmlns:p14="http://schemas.microsoft.com/office/powerpoint/2010/main" val="1751792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00D717E-31C4-4B38-A116-7B151543DA8B}" type="slidenum">
              <a:rPr lang="en-US" smtClean="0"/>
              <a:pPr/>
              <a:t>11</a:t>
            </a:fld>
            <a:endParaRPr lang="en-US" smtClean="0"/>
          </a:p>
        </p:txBody>
      </p:sp>
    </p:spTree>
    <p:extLst>
      <p:ext uri="{BB962C8B-B14F-4D97-AF65-F5344CB8AC3E}">
        <p14:creationId xmlns:p14="http://schemas.microsoft.com/office/powerpoint/2010/main" val="1409788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E3DB78-CE33-4F6B-AC6A-FE9411FBAA25}" type="slidenum">
              <a:rPr lang="en-US" smtClean="0"/>
              <a:pPr/>
              <a:t>13</a:t>
            </a:fld>
            <a:endParaRPr lang="en-US" smtClean="0"/>
          </a:p>
        </p:txBody>
      </p:sp>
    </p:spTree>
    <p:extLst>
      <p:ext uri="{BB962C8B-B14F-4D97-AF65-F5344CB8AC3E}">
        <p14:creationId xmlns:p14="http://schemas.microsoft.com/office/powerpoint/2010/main" val="1592652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0260B7-ACA2-4900-9BE8-41990C772550}" type="slidenum">
              <a:rPr lang="en-US" smtClean="0"/>
              <a:pPr/>
              <a:t>14</a:t>
            </a:fld>
            <a:endParaRPr lang="en-US" smtClean="0"/>
          </a:p>
        </p:txBody>
      </p:sp>
    </p:spTree>
    <p:extLst>
      <p:ext uri="{BB962C8B-B14F-4D97-AF65-F5344CB8AC3E}">
        <p14:creationId xmlns:p14="http://schemas.microsoft.com/office/powerpoint/2010/main" val="2243109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5F1501-4728-4BC4-81D4-D8BF0DCA99F2}" type="slidenum">
              <a:rPr lang="en-US" smtClean="0"/>
              <a:pPr/>
              <a:t>15</a:t>
            </a:fld>
            <a:endParaRPr lang="en-US" smtClean="0"/>
          </a:p>
        </p:txBody>
      </p:sp>
    </p:spTree>
    <p:extLst>
      <p:ext uri="{BB962C8B-B14F-4D97-AF65-F5344CB8AC3E}">
        <p14:creationId xmlns:p14="http://schemas.microsoft.com/office/powerpoint/2010/main" val="39522308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446B14-ECCB-4382-96CD-64CA65355CD9}" type="slidenum">
              <a:rPr lang="en-US" smtClean="0"/>
              <a:pPr/>
              <a:t>16</a:t>
            </a:fld>
            <a:endParaRPr lang="en-US" smtClean="0"/>
          </a:p>
        </p:txBody>
      </p:sp>
    </p:spTree>
    <p:extLst>
      <p:ext uri="{BB962C8B-B14F-4D97-AF65-F5344CB8AC3E}">
        <p14:creationId xmlns:p14="http://schemas.microsoft.com/office/powerpoint/2010/main" val="4003599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63F7B7D-E232-4189-91B9-6D22CF7BD335}" type="slidenum">
              <a:rPr lang="en-US" smtClean="0"/>
              <a:pPr/>
              <a:t>17</a:t>
            </a:fld>
            <a:endParaRPr lang="en-US" smtClean="0"/>
          </a:p>
        </p:txBody>
      </p:sp>
    </p:spTree>
    <p:extLst>
      <p:ext uri="{BB962C8B-B14F-4D97-AF65-F5344CB8AC3E}">
        <p14:creationId xmlns:p14="http://schemas.microsoft.com/office/powerpoint/2010/main" val="14708982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374168-FAD2-49D7-A385-C21BBFECAF2F}" type="slidenum">
              <a:rPr lang="en-US" smtClean="0"/>
              <a:pPr/>
              <a:t>18</a:t>
            </a:fld>
            <a:endParaRPr lang="en-US" smtClean="0"/>
          </a:p>
        </p:txBody>
      </p:sp>
    </p:spTree>
    <p:extLst>
      <p:ext uri="{BB962C8B-B14F-4D97-AF65-F5344CB8AC3E}">
        <p14:creationId xmlns:p14="http://schemas.microsoft.com/office/powerpoint/2010/main" val="14536575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E6DBF6-5798-4B93-AE60-97944AFE39DD}" type="slidenum">
              <a:rPr lang="en-US" smtClean="0"/>
              <a:pPr/>
              <a:t>19</a:t>
            </a:fld>
            <a:endParaRPr lang="en-US" smtClean="0"/>
          </a:p>
        </p:txBody>
      </p:sp>
    </p:spTree>
    <p:extLst>
      <p:ext uri="{BB962C8B-B14F-4D97-AF65-F5344CB8AC3E}">
        <p14:creationId xmlns:p14="http://schemas.microsoft.com/office/powerpoint/2010/main" val="3693631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8E0127-B73A-4A7A-8585-BFC81428E241}" type="slidenum">
              <a:rPr lang="en-US" smtClean="0"/>
              <a:pPr/>
              <a:t>21</a:t>
            </a:fld>
            <a:endParaRPr lang="en-US" smtClean="0"/>
          </a:p>
        </p:txBody>
      </p:sp>
    </p:spTree>
    <p:extLst>
      <p:ext uri="{BB962C8B-B14F-4D97-AF65-F5344CB8AC3E}">
        <p14:creationId xmlns:p14="http://schemas.microsoft.com/office/powerpoint/2010/main" val="26474792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5FD5548-19D1-4C4C-B7A3-564BB477B3B4}" type="slidenum">
              <a:rPr lang="en-US" smtClean="0"/>
              <a:pPr/>
              <a:t>22</a:t>
            </a:fld>
            <a:endParaRPr lang="en-US" smtClean="0"/>
          </a:p>
        </p:txBody>
      </p:sp>
    </p:spTree>
    <p:extLst>
      <p:ext uri="{BB962C8B-B14F-4D97-AF65-F5344CB8AC3E}">
        <p14:creationId xmlns:p14="http://schemas.microsoft.com/office/powerpoint/2010/main" val="3210747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2C8AFC-3AA7-48C2-AA5A-62CF1AEFAC98}" type="slidenum">
              <a:rPr lang="en-US" smtClean="0"/>
              <a:pPr/>
              <a:t>2</a:t>
            </a:fld>
            <a:endParaRPr lang="en-US" smtClean="0"/>
          </a:p>
        </p:txBody>
      </p:sp>
    </p:spTree>
    <p:extLst>
      <p:ext uri="{BB962C8B-B14F-4D97-AF65-F5344CB8AC3E}">
        <p14:creationId xmlns:p14="http://schemas.microsoft.com/office/powerpoint/2010/main" val="10976435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D6ACFBE-C3E0-4229-913A-4A8431BBD87A}" type="slidenum">
              <a:rPr lang="en-US" smtClean="0"/>
              <a:pPr/>
              <a:t>23</a:t>
            </a:fld>
            <a:endParaRPr lang="en-US" smtClean="0"/>
          </a:p>
        </p:txBody>
      </p:sp>
    </p:spTree>
    <p:extLst>
      <p:ext uri="{BB962C8B-B14F-4D97-AF65-F5344CB8AC3E}">
        <p14:creationId xmlns:p14="http://schemas.microsoft.com/office/powerpoint/2010/main" val="8745052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78B932-FD9F-4F84-BCB2-BDC711F4399D}" type="slidenum">
              <a:rPr lang="en-US" smtClean="0"/>
              <a:pPr/>
              <a:t>24</a:t>
            </a:fld>
            <a:endParaRPr lang="en-US" smtClean="0"/>
          </a:p>
        </p:txBody>
      </p:sp>
    </p:spTree>
    <p:extLst>
      <p:ext uri="{BB962C8B-B14F-4D97-AF65-F5344CB8AC3E}">
        <p14:creationId xmlns:p14="http://schemas.microsoft.com/office/powerpoint/2010/main" val="15692760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3E414D-246A-487E-B3C8-D457E9998E3B}" type="slidenum">
              <a:rPr lang="en-US" smtClean="0"/>
              <a:pPr/>
              <a:t>25</a:t>
            </a:fld>
            <a:endParaRPr lang="en-US" smtClean="0"/>
          </a:p>
        </p:txBody>
      </p:sp>
    </p:spTree>
    <p:extLst>
      <p:ext uri="{BB962C8B-B14F-4D97-AF65-F5344CB8AC3E}">
        <p14:creationId xmlns:p14="http://schemas.microsoft.com/office/powerpoint/2010/main" val="4616581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E56424-5852-4EE3-9960-E2A35493B61D}" type="slidenum">
              <a:rPr lang="en-US" smtClean="0"/>
              <a:pPr/>
              <a:t>26</a:t>
            </a:fld>
            <a:endParaRPr lang="en-US" smtClean="0"/>
          </a:p>
        </p:txBody>
      </p:sp>
    </p:spTree>
    <p:extLst>
      <p:ext uri="{BB962C8B-B14F-4D97-AF65-F5344CB8AC3E}">
        <p14:creationId xmlns:p14="http://schemas.microsoft.com/office/powerpoint/2010/main" val="1512889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EFAA62-D3E5-4407-9B7F-2AF3F2A51B86}" type="slidenum">
              <a:rPr lang="en-US" smtClean="0">
                <a:cs typeface="Arial" charset="0"/>
              </a:rPr>
              <a:pPr/>
              <a:t>3</a:t>
            </a:fld>
            <a:endParaRPr lang="en-US" smtClean="0">
              <a:cs typeface="Arial" charset="0"/>
            </a:endParaRPr>
          </a:p>
        </p:txBody>
      </p:sp>
    </p:spTree>
    <p:extLst>
      <p:ext uri="{BB962C8B-B14F-4D97-AF65-F5344CB8AC3E}">
        <p14:creationId xmlns:p14="http://schemas.microsoft.com/office/powerpoint/2010/main" val="3280141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4F353B-B6D5-4B48-A927-CA14D0CF824E}" type="slidenum">
              <a:rPr lang="en-US" smtClean="0"/>
              <a:pPr/>
              <a:t>5</a:t>
            </a:fld>
            <a:endParaRPr lang="en-US" smtClean="0"/>
          </a:p>
        </p:txBody>
      </p:sp>
    </p:spTree>
    <p:extLst>
      <p:ext uri="{BB962C8B-B14F-4D97-AF65-F5344CB8AC3E}">
        <p14:creationId xmlns:p14="http://schemas.microsoft.com/office/powerpoint/2010/main" val="2194414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BA919D-79D6-42D7-A999-5A6F76E8CDFE}" type="slidenum">
              <a:rPr lang="en-US" smtClean="0"/>
              <a:pPr/>
              <a:t>6</a:t>
            </a:fld>
            <a:endParaRPr lang="en-US" smtClean="0"/>
          </a:p>
        </p:txBody>
      </p:sp>
    </p:spTree>
    <p:extLst>
      <p:ext uri="{BB962C8B-B14F-4D97-AF65-F5344CB8AC3E}">
        <p14:creationId xmlns:p14="http://schemas.microsoft.com/office/powerpoint/2010/main" val="1426204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578FDB-55AA-46B9-80A8-93C3AB0A855E}" type="slidenum">
              <a:rPr lang="en-US" smtClean="0"/>
              <a:pPr/>
              <a:t>7</a:t>
            </a:fld>
            <a:endParaRPr lang="en-US" smtClean="0"/>
          </a:p>
        </p:txBody>
      </p:sp>
    </p:spTree>
    <p:extLst>
      <p:ext uri="{BB962C8B-B14F-4D97-AF65-F5344CB8AC3E}">
        <p14:creationId xmlns:p14="http://schemas.microsoft.com/office/powerpoint/2010/main" val="1410193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32711F-F875-49A4-A36D-DD1430D2BD8E}" type="slidenum">
              <a:rPr lang="en-US" smtClean="0"/>
              <a:pPr/>
              <a:t>8</a:t>
            </a:fld>
            <a:endParaRPr lang="en-US" smtClean="0"/>
          </a:p>
        </p:txBody>
      </p:sp>
    </p:spTree>
    <p:extLst>
      <p:ext uri="{BB962C8B-B14F-4D97-AF65-F5344CB8AC3E}">
        <p14:creationId xmlns:p14="http://schemas.microsoft.com/office/powerpoint/2010/main" val="975765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7647A0-0D63-4C5A-AA5F-D902B86944B1}" type="slidenum">
              <a:rPr lang="en-US" smtClean="0"/>
              <a:pPr/>
              <a:t>9</a:t>
            </a:fld>
            <a:endParaRPr lang="en-US" smtClean="0"/>
          </a:p>
        </p:txBody>
      </p:sp>
    </p:spTree>
    <p:extLst>
      <p:ext uri="{BB962C8B-B14F-4D97-AF65-F5344CB8AC3E}">
        <p14:creationId xmlns:p14="http://schemas.microsoft.com/office/powerpoint/2010/main" val="1524321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066BC6-9564-44B5-AF92-DCD5EC3AACF1}" type="slidenum">
              <a:rPr lang="en-US" smtClean="0"/>
              <a:pPr/>
              <a:t>10</a:t>
            </a:fld>
            <a:endParaRPr lang="en-US" smtClean="0"/>
          </a:p>
        </p:txBody>
      </p:sp>
    </p:spTree>
    <p:extLst>
      <p:ext uri="{BB962C8B-B14F-4D97-AF65-F5344CB8AC3E}">
        <p14:creationId xmlns:p14="http://schemas.microsoft.com/office/powerpoint/2010/main" val="3762843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4EDBEA-FA4C-4874-8B46-399631DA5F0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51EE90C-C77F-4A3E-B990-52072CF61F3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2B4888D-26D9-4722-8C33-0863AE5B91B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14D486-951C-49CA-9275-F8BC7C0238B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61539F-CB21-4963-9211-807EB7CFAA8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E2D8E2-BC29-4767-874C-5129E6A6139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EA95E00-6C47-4D46-922E-9AAFA7FDA8C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5B4E53-8A83-4247-9F63-4426A7FF094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B92ED9F-46BE-4FC8-A235-13D41B6614C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B1A08A-B0BE-4BEB-B6CD-28C65241B7B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5C1F15-7CB6-4331-B389-2438EA8007E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a:solidFill>
                  <a:schemeClr val="tx1">
                    <a:tint val="75000"/>
                  </a:schemeClr>
                </a:solidFill>
              </a:defRPr>
            </a:lvl1pPr>
          </a:lstStyle>
          <a:p>
            <a:pPr>
              <a:defRPr/>
            </a:pPr>
            <a:fld id="{5D9CC0E3-8901-4C23-945C-D8A40BBDE89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ry.willard@gcccd.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grossmont.edu/cwillard/"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cccd.blackboard.com/" TargetMode="External"/><Relationship Id="rId2" Type="http://schemas.openxmlformats.org/officeDocument/2006/relationships/hyperlink" Target="http://www.grossmont.edu/cwillar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rossmont.edu/cwillard/labs.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533400"/>
            <a:ext cx="8229600" cy="1143000"/>
          </a:xfrm>
        </p:spPr>
        <p:txBody>
          <a:bodyPr/>
          <a:lstStyle/>
          <a:p>
            <a:pPr eaLnBrk="1" hangingPunct="1"/>
            <a:r>
              <a:rPr lang="en-US" sz="4900" dirty="0" smtClean="0">
                <a:solidFill>
                  <a:srgbClr val="000099"/>
                </a:solidFill>
              </a:rPr>
              <a:t>Chemistry 141 </a:t>
            </a:r>
            <a:r>
              <a:rPr lang="en-US" sz="4900" dirty="0" smtClean="0">
                <a:solidFill>
                  <a:srgbClr val="000099"/>
                </a:solidFill>
                <a:sym typeface="Symbol" pitchFamily="18" charset="2"/>
              </a:rPr>
              <a:t></a:t>
            </a:r>
            <a:r>
              <a:rPr lang="en-US" sz="4900" dirty="0" smtClean="0">
                <a:solidFill>
                  <a:srgbClr val="000099"/>
                </a:solidFill>
              </a:rPr>
              <a:t> </a:t>
            </a:r>
            <a:r>
              <a:rPr lang="en-US" sz="4900" dirty="0" smtClean="0">
                <a:solidFill>
                  <a:srgbClr val="000099"/>
                </a:solidFill>
              </a:rPr>
              <a:t>Fall </a:t>
            </a:r>
            <a:r>
              <a:rPr lang="en-US" sz="4900" dirty="0" smtClean="0">
                <a:solidFill>
                  <a:srgbClr val="000099"/>
                </a:solidFill>
              </a:rPr>
              <a:t>2016</a:t>
            </a:r>
            <a:endParaRPr lang="en-US" dirty="0" smtClean="0">
              <a:solidFill>
                <a:schemeClr val="bg1"/>
              </a:solidFill>
            </a:endParaRPr>
          </a:p>
        </p:txBody>
      </p:sp>
      <p:sp>
        <p:nvSpPr>
          <p:cNvPr id="2051" name="Rectangle 3"/>
          <p:cNvSpPr>
            <a:spLocks noGrp="1" noChangeArrowheads="1"/>
          </p:cNvSpPr>
          <p:nvPr>
            <p:ph idx="1"/>
          </p:nvPr>
        </p:nvSpPr>
        <p:spPr>
          <a:xfrm>
            <a:off x="457200" y="1752600"/>
            <a:ext cx="8229600" cy="4724400"/>
          </a:xfrm>
        </p:spPr>
        <p:txBody>
          <a:bodyPr/>
          <a:lstStyle/>
          <a:p>
            <a:pPr eaLnBrk="1" hangingPunct="1"/>
            <a:r>
              <a:rPr lang="en-US" sz="3600" dirty="0" smtClean="0"/>
              <a:t>Cary Willard</a:t>
            </a:r>
          </a:p>
          <a:p>
            <a:pPr eaLnBrk="1" hangingPunct="1"/>
            <a:r>
              <a:rPr lang="en-US" sz="3600" dirty="0" smtClean="0"/>
              <a:t>Office 30-224</a:t>
            </a:r>
          </a:p>
          <a:p>
            <a:pPr eaLnBrk="1" hangingPunct="1"/>
            <a:r>
              <a:rPr lang="en-US" sz="3600" dirty="0" smtClean="0"/>
              <a:t>Phone 644-7427</a:t>
            </a:r>
          </a:p>
          <a:p>
            <a:pPr eaLnBrk="1" hangingPunct="1"/>
            <a:endParaRPr lang="en-US" dirty="0" smtClean="0"/>
          </a:p>
          <a:p>
            <a:pPr eaLnBrk="1" hangingPunct="1"/>
            <a:r>
              <a:rPr lang="en-US" dirty="0" smtClean="0">
                <a:hlinkClick r:id="rId3"/>
              </a:rPr>
              <a:t>cary.willard@gcccd.edu</a:t>
            </a:r>
            <a:r>
              <a:rPr lang="en-US" dirty="0" smtClean="0"/>
              <a:t> </a:t>
            </a:r>
          </a:p>
          <a:p>
            <a:pPr eaLnBrk="1" hangingPunct="1"/>
            <a:r>
              <a:rPr lang="en-US" dirty="0" smtClean="0">
                <a:hlinkClick r:id="rId4"/>
              </a:rPr>
              <a:t>www.grossmont.edu/cwillard/</a:t>
            </a:r>
            <a:endParaRPr lang="en-US" dirty="0" smtClean="0"/>
          </a:p>
          <a:p>
            <a:pPr eaLnBrk="1" hangingPunct="1"/>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0"/>
            <a:ext cx="8229600" cy="792163"/>
          </a:xfrm>
        </p:spPr>
        <p:txBody>
          <a:bodyPr/>
          <a:lstStyle/>
          <a:p>
            <a:r>
              <a:rPr lang="en-US" b="1" smtClean="0"/>
              <a:t>Course Objectives</a:t>
            </a:r>
            <a:r>
              <a:rPr lang="en-US" smtClean="0"/>
              <a:t> </a:t>
            </a:r>
          </a:p>
        </p:txBody>
      </p:sp>
      <p:sp>
        <p:nvSpPr>
          <p:cNvPr id="11267" name="Content Placeholder 2"/>
          <p:cNvSpPr>
            <a:spLocks noGrp="1"/>
          </p:cNvSpPr>
          <p:nvPr>
            <p:ph idx="1"/>
          </p:nvPr>
        </p:nvSpPr>
        <p:spPr>
          <a:xfrm>
            <a:off x="457200" y="838200"/>
            <a:ext cx="8229600" cy="5287963"/>
          </a:xfrm>
        </p:spPr>
        <p:txBody>
          <a:bodyPr/>
          <a:lstStyle/>
          <a:p>
            <a:pPr>
              <a:buFont typeface="Arial" charset="0"/>
              <a:buNone/>
            </a:pPr>
            <a:r>
              <a:rPr lang="en-US" sz="1400" smtClean="0"/>
              <a:t>Upon successful completion of this course the student should be able to:</a:t>
            </a:r>
          </a:p>
          <a:p>
            <a:r>
              <a:rPr lang="en-US" sz="1400" smtClean="0"/>
              <a:t>Solve stoichiometry problems involving mass, moles, mixtures, gas volumes, and limiting reactants.</a:t>
            </a:r>
          </a:p>
          <a:p>
            <a:r>
              <a:rPr lang="en-US" sz="1400" smtClean="0"/>
              <a:t>Solve gas problems using the ideal gas, combined gas, Dalton’s partial pressure, and Graham’s effusion laws.</a:t>
            </a:r>
          </a:p>
          <a:p>
            <a:r>
              <a:rPr lang="en-US" sz="1400" smtClean="0"/>
              <a:t>Demonstrate proficiency in chemical nomenclature.</a:t>
            </a:r>
          </a:p>
          <a:p>
            <a:r>
              <a:rPr lang="en-US" sz="1400" smtClean="0"/>
              <a:t>Identify and balance net ionic equations for oxidation reduction, acid base and precipitation reactions.</a:t>
            </a:r>
          </a:p>
          <a:p>
            <a:r>
              <a:rPr lang="en-US" sz="1400" smtClean="0"/>
              <a:t>Demonstrate quantitative and qualitative understanding of chemical equilibrium,</a:t>
            </a:r>
          </a:p>
          <a:p>
            <a:r>
              <a:rPr lang="en-US" sz="1400" smtClean="0"/>
              <a:t>Demonstrate understanding of chemical periodicity in terms of quantum mechanics and atomic structure.</a:t>
            </a:r>
          </a:p>
          <a:p>
            <a:r>
              <a:rPr lang="en-US" sz="1400" smtClean="0"/>
              <a:t>Analyze the bonding in chemical compounds in terms of Lewis structures, VSEPR, VB and  MO theory.</a:t>
            </a:r>
          </a:p>
          <a:p>
            <a:r>
              <a:rPr lang="en-US" sz="1400" smtClean="0"/>
              <a:t>Calculate enthalpies of reactions using Hess’ law, bond energies, and calorimetry.</a:t>
            </a:r>
          </a:p>
          <a:p>
            <a:r>
              <a:rPr lang="en-US" sz="1400" smtClean="0"/>
              <a:t>Apply the first and second laws of thermodynamics to chemical systems</a:t>
            </a:r>
          </a:p>
          <a:p>
            <a:r>
              <a:rPr lang="en-US" sz="1400" smtClean="0"/>
              <a:t>Solve colligative property problems and explain solution properties in terms of vapor pressure and intermolecular interactions.</a:t>
            </a:r>
          </a:p>
          <a:p>
            <a:r>
              <a:rPr lang="en-US" sz="1400" smtClean="0"/>
              <a:t>.Demonstrate ability to analyze a phase diagram.</a:t>
            </a:r>
          </a:p>
          <a:p>
            <a:r>
              <a:rPr lang="en-US" sz="1400" smtClean="0"/>
              <a:t>Apply science methodology in a laboratory setting.</a:t>
            </a:r>
          </a:p>
          <a:p>
            <a:r>
              <a:rPr lang="en-US" sz="1400" smtClean="0"/>
              <a:t>Demonstrate proficiency in quantitative chemical analysis techniques.</a:t>
            </a:r>
          </a:p>
          <a:p>
            <a:r>
              <a:rPr lang="en-US" sz="1400" smtClean="0"/>
              <a:t>Apply kinetic molecular theory to describe the properties of solids, liquids and gases.</a:t>
            </a:r>
          </a:p>
          <a:p>
            <a:r>
              <a:rPr lang="en-US" sz="1400" smtClean="0"/>
              <a:t>Demonstrate correct documentation of experimental data in laboratory notebook and presentation of analysis in a formal lab report.</a:t>
            </a:r>
          </a:p>
          <a:p>
            <a:r>
              <a:rPr lang="en-US" sz="1400" smtClean="0"/>
              <a:t>Solve problems involving the relationship of pH, pOH, and K</a:t>
            </a:r>
            <a:r>
              <a:rPr lang="en-US" sz="1400" baseline="-25000" smtClean="0"/>
              <a:t>w</a:t>
            </a:r>
            <a:r>
              <a:rPr lang="en-US" sz="1400" smtClean="0"/>
              <a:t> in aqueous solution.</a:t>
            </a:r>
          </a:p>
          <a:p>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4800" smtClean="0">
                <a:solidFill>
                  <a:srgbClr val="000099"/>
                </a:solidFill>
              </a:rPr>
              <a:t>Grading</a:t>
            </a:r>
            <a:endParaRPr lang="en-US" smtClean="0">
              <a:solidFill>
                <a:srgbClr val="99FF33"/>
              </a:solidFill>
            </a:endParaRPr>
          </a:p>
        </p:txBody>
      </p:sp>
      <p:sp>
        <p:nvSpPr>
          <p:cNvPr id="8195" name="Rectangle 3"/>
          <p:cNvSpPr>
            <a:spLocks noGrp="1" noChangeArrowheads="1"/>
          </p:cNvSpPr>
          <p:nvPr>
            <p:ph idx="1"/>
          </p:nvPr>
        </p:nvSpPr>
        <p:spPr/>
        <p:txBody>
          <a:bodyPr rtlCol="0">
            <a:normAutofit fontScale="92500"/>
          </a:bodyPr>
          <a:lstStyle/>
          <a:p>
            <a:pPr eaLnBrk="1" fontAlgn="auto" hangingPunct="1">
              <a:spcAft>
                <a:spcPts val="0"/>
              </a:spcAft>
              <a:buFont typeface="Arial" pitchFamily="34" charset="0"/>
              <a:buChar char="•"/>
              <a:defRPr/>
            </a:pPr>
            <a:r>
              <a:rPr lang="en-US" sz="4000" dirty="0" smtClean="0"/>
              <a:t>Quizzes					         15%</a:t>
            </a:r>
          </a:p>
          <a:p>
            <a:pPr lvl="2" eaLnBrk="1" fontAlgn="auto" hangingPunct="1">
              <a:spcAft>
                <a:spcPts val="0"/>
              </a:spcAft>
              <a:buFont typeface="Arial" pitchFamily="34" charset="0"/>
              <a:buChar char="•"/>
              <a:defRPr/>
            </a:pPr>
            <a:r>
              <a:rPr lang="en-US" sz="1600" dirty="0" smtClean="0">
                <a:latin typeface="Kristen ITC" pitchFamily="66" charset="0"/>
              </a:rPr>
              <a:t>Given in lab, cover lecture and lab material</a:t>
            </a:r>
          </a:p>
          <a:p>
            <a:pPr eaLnBrk="1" fontAlgn="auto" hangingPunct="1">
              <a:spcAft>
                <a:spcPts val="0"/>
              </a:spcAft>
              <a:buFont typeface="Arial" pitchFamily="34" charset="0"/>
              <a:buChar char="•"/>
              <a:defRPr/>
            </a:pPr>
            <a:r>
              <a:rPr lang="en-US" sz="4000" dirty="0" smtClean="0"/>
              <a:t>Exams						40%</a:t>
            </a:r>
          </a:p>
          <a:p>
            <a:pPr lvl="2" eaLnBrk="1" fontAlgn="auto" hangingPunct="1">
              <a:spcAft>
                <a:spcPts val="0"/>
              </a:spcAft>
              <a:buFont typeface="Arial" pitchFamily="34" charset="0"/>
              <a:buChar char="•"/>
              <a:defRPr/>
            </a:pPr>
            <a:r>
              <a:rPr lang="en-US" sz="1600" dirty="0" smtClean="0">
                <a:latin typeface="Kristen ITC" pitchFamily="66" charset="0"/>
              </a:rPr>
              <a:t>Given in lab</a:t>
            </a:r>
          </a:p>
          <a:p>
            <a:pPr eaLnBrk="1" fontAlgn="auto" hangingPunct="1">
              <a:spcAft>
                <a:spcPts val="0"/>
              </a:spcAft>
              <a:buFont typeface="Arial" pitchFamily="34" charset="0"/>
              <a:buChar char="•"/>
              <a:defRPr/>
            </a:pPr>
            <a:r>
              <a:rPr lang="en-US" sz="4000" dirty="0" smtClean="0"/>
              <a:t>Homework				         10%</a:t>
            </a:r>
          </a:p>
          <a:p>
            <a:pPr lvl="2" eaLnBrk="1" fontAlgn="auto" hangingPunct="1">
              <a:spcAft>
                <a:spcPts val="0"/>
              </a:spcAft>
              <a:buFont typeface="Arial" pitchFamily="34" charset="0"/>
              <a:buChar char="•"/>
              <a:defRPr/>
            </a:pPr>
            <a:r>
              <a:rPr lang="en-US" sz="1600" dirty="0" smtClean="0">
                <a:latin typeface="Kristen ITC" pitchFamily="66" charset="0"/>
              </a:rPr>
              <a:t>Mastering Chemistry/other assignments</a:t>
            </a:r>
          </a:p>
          <a:p>
            <a:pPr eaLnBrk="1" fontAlgn="auto" hangingPunct="1">
              <a:spcAft>
                <a:spcPts val="0"/>
              </a:spcAft>
              <a:buFont typeface="Arial" pitchFamily="34" charset="0"/>
              <a:buChar char="•"/>
              <a:defRPr/>
            </a:pPr>
            <a:r>
              <a:rPr lang="en-US" sz="4000" dirty="0" smtClean="0"/>
              <a:t>Lab						25%</a:t>
            </a:r>
          </a:p>
          <a:p>
            <a:pPr eaLnBrk="1" fontAlgn="auto" hangingPunct="1">
              <a:spcAft>
                <a:spcPts val="0"/>
              </a:spcAft>
              <a:buFont typeface="Arial" pitchFamily="34" charset="0"/>
              <a:buChar char="•"/>
              <a:defRPr/>
            </a:pPr>
            <a:r>
              <a:rPr lang="en-US" sz="4000" dirty="0" smtClean="0"/>
              <a:t>Final Exam					10%</a:t>
            </a:r>
          </a:p>
          <a:p>
            <a:pPr lvl="2" eaLnBrk="1" fontAlgn="auto" hangingPunct="1">
              <a:spcAft>
                <a:spcPts val="0"/>
              </a:spcAft>
              <a:buFont typeface="Arial" pitchFamily="34" charset="0"/>
              <a:buChar char="•"/>
              <a:defRPr/>
            </a:pPr>
            <a:r>
              <a:rPr lang="en-US" sz="1600" dirty="0" smtClean="0">
                <a:latin typeface="Kristen ITC" pitchFamily="66" charset="0"/>
              </a:rPr>
              <a:t>Cumulative multiple choice final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0"/>
            <a:ext cx="7772400" cy="1143000"/>
          </a:xfrm>
        </p:spPr>
        <p:txBody>
          <a:bodyPr/>
          <a:lstStyle/>
          <a:p>
            <a:pPr eaLnBrk="1" hangingPunct="1"/>
            <a:r>
              <a:rPr lang="en-US" smtClean="0">
                <a:solidFill>
                  <a:srgbClr val="000099"/>
                </a:solidFill>
              </a:rPr>
              <a:t>Grading Scale</a:t>
            </a:r>
            <a:endParaRPr lang="en-US" smtClean="0">
              <a:solidFill>
                <a:srgbClr val="99FF33"/>
              </a:solidFill>
            </a:endParaRPr>
          </a:p>
        </p:txBody>
      </p:sp>
      <p:sp>
        <p:nvSpPr>
          <p:cNvPr id="9219" name="Rectangle 3"/>
          <p:cNvSpPr>
            <a:spLocks noGrp="1" noChangeArrowheads="1"/>
          </p:cNvSpPr>
          <p:nvPr>
            <p:ph idx="1"/>
          </p:nvPr>
        </p:nvSpPr>
        <p:spPr>
          <a:xfrm>
            <a:off x="685800" y="1219200"/>
            <a:ext cx="7772400" cy="5334000"/>
          </a:xfrm>
        </p:spPr>
        <p:txBody>
          <a:bodyPr rtlCol="0">
            <a:normAutofit lnSpcReduction="10000"/>
          </a:bodyPr>
          <a:lstStyle/>
          <a:p>
            <a:pPr eaLnBrk="1" fontAlgn="auto" hangingPunct="1">
              <a:spcAft>
                <a:spcPts val="0"/>
              </a:spcAft>
              <a:buFont typeface="Arial" pitchFamily="34" charset="0"/>
              <a:buChar char="•"/>
              <a:defRPr/>
            </a:pPr>
            <a:r>
              <a:rPr lang="en-US" sz="3600" dirty="0" smtClean="0"/>
              <a:t>A		88%</a:t>
            </a:r>
          </a:p>
          <a:p>
            <a:pPr eaLnBrk="1" fontAlgn="auto" hangingPunct="1">
              <a:spcAft>
                <a:spcPts val="0"/>
              </a:spcAft>
              <a:buFont typeface="Arial" pitchFamily="34" charset="0"/>
              <a:buChar char="•"/>
              <a:defRPr/>
            </a:pPr>
            <a:r>
              <a:rPr lang="en-US" sz="3600" dirty="0" smtClean="0"/>
              <a:t>B		78% </a:t>
            </a:r>
          </a:p>
          <a:p>
            <a:pPr eaLnBrk="1" fontAlgn="auto" hangingPunct="1">
              <a:spcAft>
                <a:spcPts val="0"/>
              </a:spcAft>
              <a:buFont typeface="Arial" pitchFamily="34" charset="0"/>
              <a:buChar char="•"/>
              <a:defRPr/>
            </a:pPr>
            <a:r>
              <a:rPr lang="en-US" sz="3600" dirty="0" smtClean="0"/>
              <a:t>C		67%</a:t>
            </a:r>
          </a:p>
          <a:p>
            <a:pPr eaLnBrk="1" fontAlgn="auto" hangingPunct="1">
              <a:spcAft>
                <a:spcPts val="0"/>
              </a:spcAft>
              <a:buFont typeface="Arial" pitchFamily="34" charset="0"/>
              <a:buChar char="•"/>
              <a:defRPr/>
            </a:pPr>
            <a:r>
              <a:rPr lang="en-US" sz="3600" dirty="0" smtClean="0"/>
              <a:t>D		55%</a:t>
            </a:r>
          </a:p>
          <a:p>
            <a:pPr eaLnBrk="1" fontAlgn="auto" hangingPunct="1">
              <a:spcAft>
                <a:spcPts val="0"/>
              </a:spcAft>
              <a:buFont typeface="Arial" pitchFamily="34" charset="0"/>
              <a:buChar char="•"/>
              <a:defRPr/>
            </a:pPr>
            <a:endParaRPr lang="en-US" sz="3600" dirty="0" smtClean="0"/>
          </a:p>
          <a:p>
            <a:pPr eaLnBrk="1" fontAlgn="auto" hangingPunct="1">
              <a:spcAft>
                <a:spcPts val="0"/>
              </a:spcAft>
              <a:buFont typeface="Arial" pitchFamily="34" charset="0"/>
              <a:buChar char="•"/>
              <a:defRPr/>
            </a:pPr>
            <a:r>
              <a:rPr lang="en-US" sz="3600" dirty="0" smtClean="0"/>
              <a:t>Must pass both lab and lecture to pass course!</a:t>
            </a:r>
          </a:p>
          <a:p>
            <a:pPr lvl="1" eaLnBrk="1" fontAlgn="auto" hangingPunct="1">
              <a:spcAft>
                <a:spcPts val="0"/>
              </a:spcAft>
              <a:buFont typeface="Arial" pitchFamily="34" charset="0"/>
              <a:buChar char="–"/>
              <a:defRPr/>
            </a:pPr>
            <a:r>
              <a:rPr lang="en-US" dirty="0" smtClean="0"/>
              <a:t>Course grade will be no more than 1 letter grade higher than Exam and Quiz average.</a:t>
            </a:r>
          </a:p>
          <a:p>
            <a:pPr eaLnBrk="1" fontAlgn="auto" hangingPunct="1">
              <a:spcAft>
                <a:spcPts val="0"/>
              </a:spcAft>
              <a:buFont typeface="Arial" pitchFamily="34" charset="0"/>
              <a:buChar char="•"/>
              <a:defRPr/>
            </a:pPr>
            <a:endParaRPr lang="en-US" sz="36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solidFill>
                  <a:srgbClr val="000099"/>
                </a:solidFill>
              </a:rPr>
              <a:t>Make-up Policy</a:t>
            </a:r>
            <a:endParaRPr lang="en-US" smtClean="0">
              <a:solidFill>
                <a:srgbClr val="99FF33"/>
              </a:solidFill>
            </a:endParaRPr>
          </a:p>
        </p:txBody>
      </p:sp>
      <p:sp>
        <p:nvSpPr>
          <p:cNvPr id="14339" name="Rectangle 3"/>
          <p:cNvSpPr>
            <a:spLocks noGrp="1" noChangeArrowheads="1"/>
          </p:cNvSpPr>
          <p:nvPr>
            <p:ph idx="1"/>
          </p:nvPr>
        </p:nvSpPr>
        <p:spPr/>
        <p:txBody>
          <a:bodyPr/>
          <a:lstStyle/>
          <a:p>
            <a:pPr eaLnBrk="1" hangingPunct="1"/>
            <a:r>
              <a:rPr lang="en-US" smtClean="0"/>
              <a:t>Quizzes  - No make up allowed.  Lowest quiz will be dropped.</a:t>
            </a:r>
          </a:p>
          <a:p>
            <a:pPr eaLnBrk="1" hangingPunct="1"/>
            <a:endParaRPr lang="en-US" smtClean="0"/>
          </a:p>
          <a:p>
            <a:pPr eaLnBrk="1" hangingPunct="1"/>
            <a:r>
              <a:rPr lang="en-US" smtClean="0"/>
              <a:t>Exams - Must be make up within 1 week of original test date. (With a reasonable, verifiable excuse).</a:t>
            </a:r>
            <a:endParaRPr lang="en-US" smtClean="0">
              <a:solidFill>
                <a:srgbClr val="FFFFCC"/>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solidFill>
                  <a:srgbClr val="000099"/>
                </a:solidFill>
              </a:rPr>
              <a:t>Late Work</a:t>
            </a:r>
            <a:endParaRPr lang="en-US" smtClean="0">
              <a:solidFill>
                <a:srgbClr val="99FF33"/>
              </a:solidFill>
            </a:endParaRPr>
          </a:p>
        </p:txBody>
      </p:sp>
      <p:sp>
        <p:nvSpPr>
          <p:cNvPr id="15363" name="Rectangle 3"/>
          <p:cNvSpPr>
            <a:spLocks noGrp="1" noChangeArrowheads="1"/>
          </p:cNvSpPr>
          <p:nvPr>
            <p:ph idx="1"/>
          </p:nvPr>
        </p:nvSpPr>
        <p:spPr/>
        <p:txBody>
          <a:bodyPr/>
          <a:lstStyle/>
          <a:p>
            <a:pPr eaLnBrk="1" hangingPunct="1"/>
            <a:r>
              <a:rPr lang="en-US" smtClean="0"/>
              <a:t>Labs - lose 20% per week late.  No labs accepted more than 2 weeks late.  Due dates on schedule.</a:t>
            </a:r>
          </a:p>
          <a:p>
            <a:pPr eaLnBrk="1" hangingPunct="1"/>
            <a:r>
              <a:rPr lang="en-US" smtClean="0"/>
              <a:t>Computer homework assignments lose up to 20% if completed late.</a:t>
            </a:r>
            <a:endParaRPr lang="en-US" smtClean="0">
              <a:solidFill>
                <a:srgbClr val="FFFFCC"/>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solidFill>
                  <a:srgbClr val="000099"/>
                </a:solidFill>
              </a:rPr>
              <a:t>Attendance</a:t>
            </a:r>
            <a:endParaRPr lang="en-US" smtClean="0">
              <a:solidFill>
                <a:srgbClr val="99FF33"/>
              </a:solidFill>
            </a:endParaRPr>
          </a:p>
        </p:txBody>
      </p:sp>
      <p:sp>
        <p:nvSpPr>
          <p:cNvPr id="16387" name="Rectangle 3"/>
          <p:cNvSpPr>
            <a:spLocks noGrp="1" noChangeArrowheads="1"/>
          </p:cNvSpPr>
          <p:nvPr>
            <p:ph idx="1"/>
          </p:nvPr>
        </p:nvSpPr>
        <p:spPr>
          <a:xfrm>
            <a:off x="457200" y="1371600"/>
            <a:ext cx="8229600" cy="4876800"/>
          </a:xfrm>
        </p:spPr>
        <p:txBody>
          <a:bodyPr/>
          <a:lstStyle/>
          <a:p>
            <a:pPr lvl="2" eaLnBrk="1" hangingPunct="1">
              <a:buFont typeface="Symbol" pitchFamily="18" charset="2"/>
              <a:buChar char="·"/>
            </a:pPr>
            <a:r>
              <a:rPr lang="en-US" sz="3200" dirty="0" smtClean="0"/>
              <a:t>Regular attendance is mandatory - you may be dropped if you miss more than 9 hours of class (1 week).</a:t>
            </a:r>
          </a:p>
          <a:p>
            <a:pPr lvl="2" eaLnBrk="1" hangingPunct="1">
              <a:buFont typeface="Symbol" pitchFamily="18" charset="2"/>
              <a:buChar char="·"/>
            </a:pPr>
            <a:r>
              <a:rPr lang="en-US" sz="3200" dirty="0" smtClean="0"/>
              <a:t>You will not be dropped if you have not checked out of the laboratory!  This means you will receive an F!!!!</a:t>
            </a:r>
          </a:p>
          <a:p>
            <a:pPr lvl="2" eaLnBrk="1" hangingPunct="1">
              <a:buFont typeface="Symbol" pitchFamily="18" charset="2"/>
              <a:buChar char="·"/>
            </a:pPr>
            <a:r>
              <a:rPr lang="en-US" sz="3200" dirty="0" smtClean="0">
                <a:solidFill>
                  <a:srgbClr val="FF0000"/>
                </a:solidFill>
              </a:rPr>
              <a:t>If you miss even one day the first 2 weeks you will be dropped and another student will be given your space!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u="sng" smtClean="0">
                <a:solidFill>
                  <a:srgbClr val="000099"/>
                </a:solidFill>
              </a:rPr>
              <a:t>Academic Integrity Policy</a:t>
            </a:r>
            <a:endParaRPr lang="en-US" u="sng" smtClean="0"/>
          </a:p>
        </p:txBody>
      </p:sp>
      <p:sp>
        <p:nvSpPr>
          <p:cNvPr id="17411" name="Rectangle 3"/>
          <p:cNvSpPr>
            <a:spLocks noGrp="1" noChangeArrowheads="1"/>
          </p:cNvSpPr>
          <p:nvPr>
            <p:ph idx="1"/>
          </p:nvPr>
        </p:nvSpPr>
        <p:spPr/>
        <p:txBody>
          <a:bodyPr/>
          <a:lstStyle/>
          <a:p>
            <a:pPr lvl="1" eaLnBrk="1" hangingPunct="1">
              <a:lnSpc>
                <a:spcPct val="80000"/>
              </a:lnSpc>
              <a:buFont typeface="Symbol" pitchFamily="18" charset="2"/>
              <a:buChar char="·"/>
            </a:pPr>
            <a:r>
              <a:rPr lang="en-US" smtClean="0"/>
              <a:t>All work </a:t>
            </a:r>
            <a:r>
              <a:rPr lang="en-US" u="sng" smtClean="0"/>
              <a:t>must</a:t>
            </a:r>
            <a:r>
              <a:rPr lang="en-US" smtClean="0"/>
              <a:t> be your own!</a:t>
            </a:r>
          </a:p>
          <a:p>
            <a:pPr lvl="1" eaLnBrk="1" hangingPunct="1">
              <a:lnSpc>
                <a:spcPct val="80000"/>
              </a:lnSpc>
              <a:buFont typeface="Symbol" pitchFamily="18" charset="2"/>
              <a:buChar char="·"/>
            </a:pPr>
            <a:r>
              <a:rPr lang="en-US" smtClean="0"/>
              <a:t>Calculators </a:t>
            </a:r>
            <a:r>
              <a:rPr lang="en-US" u="sng" smtClean="0"/>
              <a:t>will not</a:t>
            </a:r>
            <a:r>
              <a:rPr lang="en-US" smtClean="0"/>
              <a:t> contain cheat sheets!</a:t>
            </a:r>
          </a:p>
          <a:p>
            <a:pPr lvl="2" eaLnBrk="1" hangingPunct="1">
              <a:lnSpc>
                <a:spcPct val="80000"/>
              </a:lnSpc>
              <a:buFont typeface="Symbol" pitchFamily="18" charset="2"/>
              <a:buChar char="·"/>
            </a:pPr>
            <a:endParaRPr lang="en-US" sz="1800" smtClean="0"/>
          </a:p>
          <a:p>
            <a:pPr lvl="2" eaLnBrk="1" hangingPunct="1">
              <a:lnSpc>
                <a:spcPct val="80000"/>
              </a:lnSpc>
              <a:buFont typeface="Symbol" pitchFamily="18" charset="2"/>
              <a:buChar char="·"/>
            </a:pPr>
            <a:endParaRPr lang="en-US" sz="1800" smtClean="0"/>
          </a:p>
          <a:p>
            <a:pPr lvl="1" eaLnBrk="1" hangingPunct="1">
              <a:lnSpc>
                <a:spcPct val="80000"/>
              </a:lnSpc>
              <a:buFont typeface="Symbol" pitchFamily="18" charset="2"/>
              <a:buChar char="·"/>
            </a:pPr>
            <a:r>
              <a:rPr lang="en-US" smtClean="0"/>
              <a:t>Grossmont College Academic Integrity Policy</a:t>
            </a:r>
          </a:p>
          <a:p>
            <a:pPr lvl="1"/>
            <a:r>
              <a:rPr lang="en-US" sz="1800" smtClean="0"/>
              <a:t>Cheating and plagiarism (using as one's own ideas writings, materials, or images of someone else without acknowledgement or permission) can result in any one of a variety of sanctions. Such penalties may range from an adjusted grade on the particular exam, paper, project, or assignment (all of which may lead to a failing grade in the course) to, under certain conditions, suspension or expulsion from a class, program or the college.  For further clarification and information on these issues, please consult with your instructor or contact the office of the Associate Dean of Student Affairs.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2" name="Rectangle 6"/>
          <p:cNvSpPr>
            <a:spLocks noGrp="1" noChangeArrowheads="1"/>
          </p:cNvSpPr>
          <p:nvPr>
            <p:ph type="title"/>
          </p:nvPr>
        </p:nvSpPr>
        <p:spPr>
          <a:xfrm>
            <a:off x="685800" y="381000"/>
            <a:ext cx="7772400" cy="1143000"/>
          </a:xfrm>
        </p:spPr>
        <p:txBody>
          <a:bodyPr rtlCol="0">
            <a:normAutofit fontScale="90000"/>
          </a:bodyPr>
          <a:lstStyle/>
          <a:p>
            <a:pPr eaLnBrk="1" fontAlgn="auto" hangingPunct="1">
              <a:spcAft>
                <a:spcPts val="0"/>
              </a:spcAft>
              <a:defRPr/>
            </a:pPr>
            <a:r>
              <a:rPr lang="en-US" sz="4800" b="1" smtClean="0"/>
              <a:t>Accommodations for Students with Disabilities:</a:t>
            </a:r>
            <a:endParaRPr lang="en-US" smtClean="0"/>
          </a:p>
        </p:txBody>
      </p:sp>
      <p:sp>
        <p:nvSpPr>
          <p:cNvPr id="18435" name="Rectangle 7"/>
          <p:cNvSpPr>
            <a:spLocks noGrp="1" noChangeArrowheads="1"/>
          </p:cNvSpPr>
          <p:nvPr>
            <p:ph idx="1"/>
          </p:nvPr>
        </p:nvSpPr>
        <p:spPr>
          <a:xfrm>
            <a:off x="685800" y="1600200"/>
            <a:ext cx="7772400" cy="4114800"/>
          </a:xfrm>
        </p:spPr>
        <p:txBody>
          <a:bodyPr/>
          <a:lstStyle/>
          <a:p>
            <a:pPr eaLnBrk="1" hangingPunct="1">
              <a:lnSpc>
                <a:spcPct val="90000"/>
              </a:lnSpc>
            </a:pPr>
            <a:endParaRPr lang="en-US" sz="2800" smtClean="0"/>
          </a:p>
          <a:p>
            <a:pPr eaLnBrk="1" hangingPunct="1">
              <a:lnSpc>
                <a:spcPct val="90000"/>
              </a:lnSpc>
            </a:pPr>
            <a:r>
              <a:rPr lang="en-US" sz="2800" smtClean="0"/>
              <a:t>Students with disabilities who may need accommodations in this class are encouraged to notify the instructor and contact Disabled Student Services &amp; Programs (DSP&amp;S) </a:t>
            </a:r>
            <a:r>
              <a:rPr lang="en-US" sz="2800" b="1" smtClean="0"/>
              <a:t>early in the semester </a:t>
            </a:r>
            <a:r>
              <a:rPr lang="en-US" sz="2800" smtClean="0"/>
              <a:t>so that reasonable accommodations may be implemented as soon as possible. Students may contact DSP&amp;S in person in room 110 or by phone at (619) 644-7112 (voice) or (619) 644-7119 (TTY for deaf).</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0"/>
            <a:ext cx="7772400" cy="1143000"/>
          </a:xfrm>
        </p:spPr>
        <p:txBody>
          <a:bodyPr/>
          <a:lstStyle/>
          <a:p>
            <a:pPr eaLnBrk="1" hangingPunct="1"/>
            <a:r>
              <a:rPr lang="en-US" b="1" smtClean="0"/>
              <a:t>Supervised Tutoring Referral</a:t>
            </a:r>
          </a:p>
        </p:txBody>
      </p:sp>
      <p:sp>
        <p:nvSpPr>
          <p:cNvPr id="19459" name="Rectangle 3"/>
          <p:cNvSpPr>
            <a:spLocks noGrp="1" noChangeArrowheads="1"/>
          </p:cNvSpPr>
          <p:nvPr>
            <p:ph idx="1"/>
          </p:nvPr>
        </p:nvSpPr>
        <p:spPr>
          <a:xfrm>
            <a:off x="304800" y="1066800"/>
            <a:ext cx="8458200" cy="5562600"/>
          </a:xfrm>
        </p:spPr>
        <p:txBody>
          <a:bodyPr/>
          <a:lstStyle/>
          <a:p>
            <a:pPr eaLnBrk="1" hangingPunct="1">
              <a:lnSpc>
                <a:spcPct val="90000"/>
              </a:lnSpc>
            </a:pPr>
            <a:endParaRPr lang="en-US" sz="2400" smtClean="0"/>
          </a:p>
          <a:p>
            <a:pPr eaLnBrk="1" hangingPunct="1">
              <a:lnSpc>
                <a:spcPct val="90000"/>
              </a:lnSpc>
            </a:pPr>
            <a:r>
              <a:rPr lang="en-US" sz="2400" smtClean="0"/>
              <a:t>Students are referred to enroll in the following supervised tutoring courses if the service indicated will assist them in achieving or reinforcing the learning objectives of this course:</a:t>
            </a:r>
          </a:p>
          <a:p>
            <a:pPr lvl="1" eaLnBrk="1" hangingPunct="1">
              <a:lnSpc>
                <a:spcPct val="90000"/>
              </a:lnSpc>
            </a:pPr>
            <a:r>
              <a:rPr lang="en-US" sz="2000" smtClean="0"/>
              <a:t>IDS 198, Supervised Tutoring to receive tutoring in general computer applications in the Tech Mall;</a:t>
            </a:r>
          </a:p>
          <a:p>
            <a:pPr lvl="1" eaLnBrk="1" hangingPunct="1">
              <a:lnSpc>
                <a:spcPct val="90000"/>
              </a:lnSpc>
            </a:pPr>
            <a:r>
              <a:rPr lang="en-US" sz="2000" smtClean="0"/>
              <a:t>English 198W, Supervised Tutoring for assistance in the English Writing Center (Room 70-119); and/or</a:t>
            </a:r>
          </a:p>
          <a:p>
            <a:pPr lvl="1" eaLnBrk="1" hangingPunct="1">
              <a:lnSpc>
                <a:spcPct val="90000"/>
              </a:lnSpc>
            </a:pPr>
            <a:r>
              <a:rPr lang="en-US" sz="2000" smtClean="0"/>
              <a:t>IDS 198T, Supervised Tutoring to receive one-on-one tutoring in academic subjects in the Tutoring Center (Room 70-229, 644-7387).</a:t>
            </a:r>
          </a:p>
          <a:p>
            <a:pPr eaLnBrk="1" hangingPunct="1">
              <a:lnSpc>
                <a:spcPct val="90000"/>
              </a:lnSpc>
            </a:pPr>
            <a:r>
              <a:rPr lang="en-US" sz="2400" smtClean="0"/>
              <a:t>To add any of these courses, students may obtain Add Codes at the Information/Registration Desk in the Tech Mall.</a:t>
            </a:r>
          </a:p>
          <a:p>
            <a:pPr eaLnBrk="1" hangingPunct="1">
              <a:lnSpc>
                <a:spcPct val="90000"/>
              </a:lnSpc>
            </a:pPr>
            <a:r>
              <a:rPr lang="en-US" sz="2400" smtClean="0"/>
              <a:t>All Supervised Tutoring courses are non-credit/non-fee. However, when a student registers for a supervised tutoring course, and has no other classes, the student will be charged the usual health fee.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n-US" smtClean="0"/>
          </a:p>
        </p:txBody>
      </p:sp>
      <p:sp>
        <p:nvSpPr>
          <p:cNvPr id="21507" name="Rectangle 3"/>
          <p:cNvSpPr>
            <a:spLocks noGrp="1" noChangeArrowheads="1"/>
          </p:cNvSpPr>
          <p:nvPr>
            <p:ph idx="1"/>
          </p:nvPr>
        </p:nvSpPr>
        <p:spPr/>
        <p:txBody>
          <a:bodyPr/>
          <a:lstStyle/>
          <a:p>
            <a:pPr eaLnBrk="1" hangingPunct="1"/>
            <a:r>
              <a:rPr lang="en-US" smtClean="0"/>
              <a:t>Please turn off cell phones during class and if you know you will be receiving calls during lecture let me know in advance, set phone to vibrate, and sit near the door.</a:t>
            </a:r>
          </a:p>
          <a:p>
            <a:pPr eaLnBrk="1" hangingPunct="1"/>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Class Schedule</a:t>
            </a:r>
          </a:p>
        </p:txBody>
      </p:sp>
      <p:sp>
        <p:nvSpPr>
          <p:cNvPr id="3075" name="Content Placeholder 2"/>
          <p:cNvSpPr>
            <a:spLocks noGrp="1"/>
          </p:cNvSpPr>
          <p:nvPr>
            <p:ph idx="1"/>
          </p:nvPr>
        </p:nvSpPr>
        <p:spPr/>
        <p:txBody>
          <a:bodyPr/>
          <a:lstStyle/>
          <a:p>
            <a:r>
              <a:rPr lang="en-US" dirty="0" smtClean="0"/>
              <a:t>Lecture</a:t>
            </a:r>
          </a:p>
          <a:p>
            <a:pPr lvl="1"/>
            <a:r>
              <a:rPr lang="en-US" dirty="0" smtClean="0"/>
              <a:t>Tuesday and Thursday </a:t>
            </a:r>
            <a:r>
              <a:rPr lang="en-US" dirty="0" smtClean="0"/>
              <a:t>9:30 – 10:50 am</a:t>
            </a:r>
            <a:endParaRPr lang="en-US" dirty="0" smtClean="0"/>
          </a:p>
          <a:p>
            <a:pPr lvl="1"/>
            <a:r>
              <a:rPr lang="en-US" dirty="0" smtClean="0"/>
              <a:t>Room  30-250</a:t>
            </a:r>
          </a:p>
          <a:p>
            <a:pPr lvl="1"/>
            <a:endParaRPr lang="en-US" dirty="0" smtClean="0"/>
          </a:p>
          <a:p>
            <a:r>
              <a:rPr lang="en-US" dirty="0" smtClean="0"/>
              <a:t>Lab</a:t>
            </a:r>
          </a:p>
          <a:p>
            <a:pPr lvl="1"/>
            <a:r>
              <a:rPr lang="en-US" dirty="0" smtClean="0"/>
              <a:t>Monday and Wednesday </a:t>
            </a:r>
            <a:r>
              <a:rPr lang="en-US" dirty="0" smtClean="0"/>
              <a:t>8:00 </a:t>
            </a:r>
            <a:r>
              <a:rPr lang="en-US" dirty="0" smtClean="0"/>
              <a:t>– </a:t>
            </a:r>
            <a:r>
              <a:rPr lang="en-US" dirty="0" smtClean="0"/>
              <a:t>10:50 am</a:t>
            </a:r>
            <a:endParaRPr lang="en-US" dirty="0" smtClean="0"/>
          </a:p>
          <a:p>
            <a:pPr lvl="1"/>
            <a:r>
              <a:rPr lang="en-US" dirty="0" smtClean="0"/>
              <a:t>Room 30-240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2510" y="292130"/>
            <a:ext cx="7772400" cy="769028"/>
          </a:xfrm>
        </p:spPr>
        <p:txBody>
          <a:bodyPr>
            <a:normAutofit/>
          </a:bodyPr>
          <a:lstStyle/>
          <a:p>
            <a:r>
              <a:rPr lang="en-US" sz="2000" dirty="0" smtClean="0">
                <a:latin typeface="Arial Black"/>
                <a:cs typeface="Arial Black"/>
              </a:rPr>
              <a:t>You Can Beat the Forgetting Curve!</a:t>
            </a:r>
            <a:endParaRPr lang="en-US" sz="2000" dirty="0">
              <a:latin typeface="Arial Black"/>
              <a:cs typeface="Arial Black"/>
            </a:endParaRPr>
          </a:p>
        </p:txBody>
      </p:sp>
      <p:pic>
        <p:nvPicPr>
          <p:cNvPr id="4" name="Picture 3" descr="ebbinghaus-graph.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1009" y="900595"/>
            <a:ext cx="3472685" cy="3332374"/>
          </a:xfrm>
          <a:prstGeom prst="rect">
            <a:avLst/>
          </a:prstGeom>
        </p:spPr>
      </p:pic>
      <p:pic>
        <p:nvPicPr>
          <p:cNvPr id="5" name="Picture 4" descr="overcomin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3868" y="883661"/>
            <a:ext cx="4615900" cy="3470455"/>
          </a:xfrm>
          <a:prstGeom prst="rect">
            <a:avLst/>
          </a:prstGeom>
        </p:spPr>
      </p:pic>
      <p:sp>
        <p:nvSpPr>
          <p:cNvPr id="3" name="Subtitle 2"/>
          <p:cNvSpPr>
            <a:spLocks noGrp="1"/>
          </p:cNvSpPr>
          <p:nvPr>
            <p:ph type="subTitle" idx="1"/>
          </p:nvPr>
        </p:nvSpPr>
        <p:spPr>
          <a:xfrm>
            <a:off x="1102919" y="4216257"/>
            <a:ext cx="7636885" cy="2292882"/>
          </a:xfrm>
        </p:spPr>
        <p:txBody>
          <a:bodyPr>
            <a:normAutofit fontScale="62500" lnSpcReduction="20000"/>
          </a:bodyPr>
          <a:lstStyle/>
          <a:p>
            <a:r>
              <a:rPr lang="en-US" sz="1800" dirty="0" smtClean="0">
                <a:solidFill>
                  <a:schemeClr val="tx1"/>
                </a:solidFill>
                <a:latin typeface="Arial"/>
                <a:cs typeface="Arial"/>
              </a:rPr>
              <a:t>*Notice how only ~20 minutes after lecture a typical student loses 40% of what he or she learned during lecture!</a:t>
            </a:r>
          </a:p>
          <a:p>
            <a:r>
              <a:rPr lang="en-US" sz="1800" dirty="0" smtClean="0">
                <a:solidFill>
                  <a:schemeClr val="tx1"/>
                </a:solidFill>
                <a:latin typeface="Arial"/>
                <a:cs typeface="Arial"/>
              </a:rPr>
              <a:t>*Block out time after every lecture to review and annotate your notes, look over figures in the book, and do a study guide question or two. Block out time later that day, the next day, and at least once a week to do more review.</a:t>
            </a:r>
          </a:p>
          <a:p>
            <a:r>
              <a:rPr lang="en-US" sz="1800" dirty="0" smtClean="0">
                <a:solidFill>
                  <a:schemeClr val="tx1"/>
                </a:solidFill>
                <a:latin typeface="Arial"/>
                <a:cs typeface="Arial"/>
              </a:rPr>
              <a:t>*Each time you review you will be amazed at how much easier it is to remember everything, even as you add more information with each review. </a:t>
            </a:r>
          </a:p>
          <a:p>
            <a:endParaRPr lang="en-US" sz="1800" dirty="0" smtClean="0">
              <a:solidFill>
                <a:schemeClr val="tx1"/>
              </a:solidFill>
              <a:latin typeface="Arial"/>
              <a:cs typeface="Arial"/>
            </a:endParaRPr>
          </a:p>
          <a:p>
            <a:r>
              <a:rPr lang="en-US" sz="1800" dirty="0" smtClean="0">
                <a:solidFill>
                  <a:schemeClr val="tx1"/>
                </a:solidFill>
                <a:latin typeface="Arial"/>
                <a:cs typeface="Arial"/>
              </a:rPr>
              <a:t>It IS possible to become more intelligent over the semester- the more you learn and train your brain to learn the better your neuron connections are…which makes you more intelligent. </a:t>
            </a:r>
          </a:p>
          <a:p>
            <a:endParaRPr lang="en-US" sz="1800" i="1" dirty="0" smtClean="0">
              <a:solidFill>
                <a:schemeClr val="tx1"/>
              </a:solidFill>
              <a:latin typeface="Arial"/>
              <a:cs typeface="Arial"/>
            </a:endParaRPr>
          </a:p>
          <a:p>
            <a:r>
              <a:rPr lang="en-US" sz="1800" i="1" dirty="0" smtClean="0">
                <a:solidFill>
                  <a:schemeClr val="tx1"/>
                </a:solidFill>
                <a:latin typeface="Arial"/>
                <a:cs typeface="Arial"/>
              </a:rPr>
              <a:t>Learning will become easier in the future!</a:t>
            </a:r>
          </a:p>
          <a:p>
            <a:endParaRPr lang="en-US" sz="1800" u="sng" dirty="0" smtClean="0">
              <a:solidFill>
                <a:schemeClr val="tx1"/>
              </a:solidFill>
              <a:latin typeface="Arial"/>
              <a:cs typeface="Arial"/>
            </a:endParaRPr>
          </a:p>
          <a:p>
            <a:r>
              <a:rPr lang="en-US" sz="1800" u="sng" dirty="0" smtClean="0">
                <a:solidFill>
                  <a:schemeClr val="tx1"/>
                </a:solidFill>
                <a:latin typeface="Arial"/>
                <a:cs typeface="Arial"/>
              </a:rPr>
              <a:t>You just have to practice consistently to see the results.</a:t>
            </a:r>
          </a:p>
          <a:p>
            <a:endParaRPr lang="en-US" sz="1400" dirty="0">
              <a:latin typeface="Arial"/>
              <a:cs typeface="Arial"/>
            </a:endParaRPr>
          </a:p>
        </p:txBody>
      </p:sp>
    </p:spTree>
    <p:extLst>
      <p:ext uri="{BB962C8B-B14F-4D97-AF65-F5344CB8AC3E}">
        <p14:creationId xmlns:p14="http://schemas.microsoft.com/office/powerpoint/2010/main" val="2155684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solidFill>
                  <a:srgbClr val="000099"/>
                </a:solidFill>
              </a:rPr>
              <a:t>What is Chemistry?</a:t>
            </a:r>
            <a:endParaRPr lang="en-US" smtClean="0">
              <a:solidFill>
                <a:srgbClr val="99FF33"/>
              </a:solidFill>
            </a:endParaRPr>
          </a:p>
        </p:txBody>
      </p:sp>
      <p:sp>
        <p:nvSpPr>
          <p:cNvPr id="18435" name="Rectangle 3"/>
          <p:cNvSpPr>
            <a:spLocks noGrp="1" noChangeArrowheads="1"/>
          </p:cNvSpPr>
          <p:nvPr>
            <p:ph idx="1"/>
          </p:nvPr>
        </p:nvSpPr>
        <p:spPr/>
        <p:txBody>
          <a:bodyPr/>
          <a:lstStyle/>
          <a:p>
            <a:pPr eaLnBrk="1" hangingPunct="1"/>
            <a:r>
              <a:rPr lang="en-US" smtClean="0"/>
              <a:t>Chemistry is the science of the properties, composition, and behavior of materials.</a:t>
            </a:r>
          </a:p>
          <a:p>
            <a:pPr eaLnBrk="1" hangingPunct="1"/>
            <a:endParaRPr lang="en-US" smtClean="0"/>
          </a:p>
          <a:p>
            <a:pPr eaLnBrk="1" hangingPunct="1"/>
            <a:r>
              <a:rPr lang="en-US" smtClean="0"/>
              <a:t>Chemistry is the science concerned with describing and explaining the different forms of matter and the chemical reactions of matter.</a:t>
            </a:r>
          </a:p>
        </p:txBody>
      </p:sp>
      <p:sp>
        <p:nvSpPr>
          <p:cNvPr id="4" name="TextBox 8"/>
          <p:cNvSpPr txBox="1">
            <a:spLocks noChangeArrowheads="1"/>
          </p:cNvSpPr>
          <p:nvPr/>
        </p:nvSpPr>
        <p:spPr bwMode="auto">
          <a:xfrm>
            <a:off x="4419600" y="6488113"/>
            <a:ext cx="4724400" cy="369887"/>
          </a:xfrm>
          <a:prstGeom prst="rect">
            <a:avLst/>
          </a:prstGeom>
          <a:noFill/>
          <a:ln w="9525">
            <a:noFill/>
            <a:miter lim="800000"/>
            <a:headEnd/>
            <a:tailEnd/>
          </a:ln>
        </p:spPr>
        <p:txBody>
          <a:bodyPr>
            <a:spAutoFit/>
          </a:bodyPr>
          <a:lstStyle/>
          <a:p>
            <a:pPr eaLnBrk="0" hangingPunct="0"/>
            <a:r>
              <a:rPr lang="en-US" sz="1800" u="none" dirty="0">
                <a:solidFill>
                  <a:schemeClr val="tx1"/>
                </a:solidFill>
              </a:rPr>
              <a:t>Practice problems </a:t>
            </a:r>
            <a:r>
              <a:rPr lang="en-US" sz="1800" u="none" dirty="0" smtClean="0">
                <a:solidFill>
                  <a:schemeClr val="tx1"/>
                </a:solidFill>
              </a:rPr>
              <a:t>          </a:t>
            </a:r>
            <a:r>
              <a:rPr lang="en-US" sz="1800" dirty="0" err="1" smtClean="0">
                <a:solidFill>
                  <a:schemeClr val="tx1"/>
                </a:solidFill>
              </a:rPr>
              <a:t>Tro</a:t>
            </a:r>
            <a:r>
              <a:rPr lang="en-US" sz="1800" u="none" dirty="0" smtClean="0">
                <a:solidFill>
                  <a:schemeClr val="tx1"/>
                </a:solidFill>
              </a:rPr>
              <a:t> – 1.2</a:t>
            </a:r>
            <a:endParaRPr lang="en-US" sz="1800" u="none"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solidFill>
                  <a:srgbClr val="000099"/>
                </a:solidFill>
              </a:rPr>
              <a:t>Branches of Chemistry</a:t>
            </a:r>
            <a:endParaRPr lang="en-US" smtClean="0">
              <a:solidFill>
                <a:srgbClr val="99FF33"/>
              </a:solidFill>
            </a:endParaRPr>
          </a:p>
        </p:txBody>
      </p:sp>
      <p:sp>
        <p:nvSpPr>
          <p:cNvPr id="23555" name="Rectangle 3"/>
          <p:cNvSpPr>
            <a:spLocks noGrp="1" noChangeArrowheads="1"/>
          </p:cNvSpPr>
          <p:nvPr>
            <p:ph idx="1"/>
          </p:nvPr>
        </p:nvSpPr>
        <p:spPr/>
        <p:txBody>
          <a:bodyPr/>
          <a:lstStyle/>
          <a:p>
            <a:pPr eaLnBrk="1" hangingPunct="1"/>
            <a:r>
              <a:rPr lang="en-US" sz="3600" smtClean="0"/>
              <a:t>Applied Chemistry - the search for and isolation of useful materials.</a:t>
            </a:r>
          </a:p>
          <a:p>
            <a:pPr eaLnBrk="1" hangingPunct="1"/>
            <a:endParaRPr lang="en-US" sz="3600" smtClean="0"/>
          </a:p>
          <a:p>
            <a:pPr eaLnBrk="1" hangingPunct="1"/>
            <a:r>
              <a:rPr lang="en-US" sz="3600" smtClean="0"/>
              <a:t>Theoretical Chemistry - Provides a chemical view of nature and explanations of natural processes.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685800" y="2286000"/>
            <a:ext cx="7772400" cy="1143000"/>
          </a:xfrm>
        </p:spPr>
        <p:txBody>
          <a:bodyPr/>
          <a:lstStyle/>
          <a:p>
            <a:pPr eaLnBrk="1" hangingPunct="1"/>
            <a:r>
              <a:rPr lang="en-US" smtClean="0">
                <a:solidFill>
                  <a:srgbClr val="000099"/>
                </a:solidFill>
              </a:rPr>
              <a:t>Chemistry is the Central Science</a:t>
            </a:r>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0" y="381000"/>
            <a:ext cx="7772400" cy="1143000"/>
          </a:xfrm>
        </p:spPr>
        <p:txBody>
          <a:bodyPr/>
          <a:lstStyle/>
          <a:p>
            <a:pPr eaLnBrk="1" hangingPunct="1"/>
            <a:r>
              <a:rPr lang="en-US" smtClean="0">
                <a:solidFill>
                  <a:srgbClr val="000099"/>
                </a:solidFill>
              </a:rPr>
              <a:t>Scientific Method</a:t>
            </a:r>
            <a:endParaRPr lang="en-US" smtClean="0">
              <a:solidFill>
                <a:srgbClr val="99FF33"/>
              </a:solidFill>
            </a:endParaRPr>
          </a:p>
        </p:txBody>
      </p:sp>
      <p:sp>
        <p:nvSpPr>
          <p:cNvPr id="25603" name="Rectangle 3"/>
          <p:cNvSpPr>
            <a:spLocks noGrp="1" noChangeArrowheads="1"/>
          </p:cNvSpPr>
          <p:nvPr>
            <p:ph idx="1"/>
          </p:nvPr>
        </p:nvSpPr>
        <p:spPr>
          <a:xfrm>
            <a:off x="685800" y="1524000"/>
            <a:ext cx="7772400" cy="4800600"/>
          </a:xfrm>
        </p:spPr>
        <p:txBody>
          <a:bodyPr/>
          <a:lstStyle/>
          <a:p>
            <a:pPr eaLnBrk="1" hangingPunct="1"/>
            <a:r>
              <a:rPr lang="en-US" smtClean="0"/>
              <a:t>Observation – a statement that accurately describes something we see, hear, taste, feel, or smell.</a:t>
            </a:r>
          </a:p>
          <a:p>
            <a:pPr eaLnBrk="1" hangingPunct="1"/>
            <a:endParaRPr lang="en-US" smtClean="0"/>
          </a:p>
          <a:p>
            <a:pPr eaLnBrk="1" hangingPunct="1"/>
            <a:r>
              <a:rPr lang="en-US" smtClean="0"/>
              <a:t>Conclusion – a statement that is based on what we think about a series of observations.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685800" y="1905000"/>
            <a:ext cx="7772400" cy="4114800"/>
          </a:xfrm>
        </p:spPr>
        <p:txBody>
          <a:bodyPr/>
          <a:lstStyle/>
          <a:p>
            <a:pPr marL="609600" indent="-609600" eaLnBrk="1" hangingPunct="1"/>
            <a:r>
              <a:rPr lang="en-US" smtClean="0"/>
              <a:t>Before fermentation, grape juice is very sweet and contains no alcohol.</a:t>
            </a:r>
          </a:p>
          <a:p>
            <a:pPr marL="609600" indent="-609600" eaLnBrk="1" hangingPunct="1"/>
            <a:r>
              <a:rPr lang="en-US" smtClean="0"/>
              <a:t>After fermentation, the grape juice is no longer as sweet and it contains a great deal of alcohol.</a:t>
            </a:r>
          </a:p>
          <a:p>
            <a:pPr marL="609600" indent="-609600" eaLnBrk="1" hangingPunct="1"/>
            <a:r>
              <a:rPr lang="en-US" smtClean="0"/>
              <a:t>In fermentation, sugar is converted into alcohol.</a:t>
            </a:r>
          </a:p>
        </p:txBody>
      </p:sp>
      <p:sp>
        <p:nvSpPr>
          <p:cNvPr id="26627" name="Text Box 4"/>
          <p:cNvSpPr txBox="1">
            <a:spLocks noChangeArrowheads="1"/>
          </p:cNvSpPr>
          <p:nvPr/>
        </p:nvSpPr>
        <p:spPr bwMode="auto">
          <a:xfrm>
            <a:off x="1066800" y="533400"/>
            <a:ext cx="7010400" cy="762000"/>
          </a:xfrm>
          <a:prstGeom prst="rect">
            <a:avLst/>
          </a:prstGeom>
          <a:noFill/>
          <a:ln w="9525">
            <a:noFill/>
            <a:miter lim="800000"/>
            <a:headEnd/>
            <a:tailEnd/>
          </a:ln>
        </p:spPr>
        <p:txBody>
          <a:bodyPr>
            <a:spAutoFit/>
          </a:bodyPr>
          <a:lstStyle/>
          <a:p>
            <a:pPr eaLnBrk="0" hangingPunct="0">
              <a:spcBef>
                <a:spcPct val="50000"/>
              </a:spcBef>
            </a:pPr>
            <a:r>
              <a:rPr lang="en-US">
                <a:solidFill>
                  <a:schemeClr val="tx1"/>
                </a:solidFill>
              </a:rPr>
              <a:t>Observations and Conclusions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9"/>
          <p:cNvSpPr>
            <a:spLocks noChangeArrowheads="1"/>
          </p:cNvSpPr>
          <p:nvPr/>
        </p:nvSpPr>
        <p:spPr bwMode="auto">
          <a:xfrm>
            <a:off x="2667000" y="3657600"/>
            <a:ext cx="3733800" cy="2590800"/>
          </a:xfrm>
          <a:prstGeom prst="rect">
            <a:avLst/>
          </a:prstGeom>
          <a:solidFill>
            <a:schemeClr val="accent1"/>
          </a:solidFill>
          <a:ln w="9525">
            <a:solidFill>
              <a:schemeClr val="tx1"/>
            </a:solidFill>
            <a:miter lim="800000"/>
            <a:headEnd/>
            <a:tailEnd/>
          </a:ln>
        </p:spPr>
        <p:txBody>
          <a:bodyPr wrap="none" anchor="ctr"/>
          <a:lstStyle/>
          <a:p>
            <a:pPr eaLnBrk="0" hangingPunct="0"/>
            <a:endParaRPr lang="en-US"/>
          </a:p>
        </p:txBody>
      </p:sp>
      <p:sp>
        <p:nvSpPr>
          <p:cNvPr id="27651" name="Rectangle 10"/>
          <p:cNvSpPr>
            <a:spLocks noChangeArrowheads="1"/>
          </p:cNvSpPr>
          <p:nvPr/>
        </p:nvSpPr>
        <p:spPr bwMode="auto">
          <a:xfrm>
            <a:off x="2667000" y="914400"/>
            <a:ext cx="3733800" cy="2057400"/>
          </a:xfrm>
          <a:prstGeom prst="rect">
            <a:avLst/>
          </a:prstGeom>
          <a:solidFill>
            <a:schemeClr val="accent1"/>
          </a:solidFill>
          <a:ln w="9525">
            <a:solidFill>
              <a:schemeClr val="tx1"/>
            </a:solidFill>
            <a:miter lim="800000"/>
            <a:headEnd/>
            <a:tailEnd/>
          </a:ln>
        </p:spPr>
        <p:txBody>
          <a:bodyPr wrap="none" anchor="ctr"/>
          <a:lstStyle/>
          <a:p>
            <a:pPr eaLnBrk="0" hangingPunct="0"/>
            <a:endParaRPr lang="en-US"/>
          </a:p>
        </p:txBody>
      </p:sp>
      <p:sp>
        <p:nvSpPr>
          <p:cNvPr id="27652" name="Rectangle 2"/>
          <p:cNvSpPr>
            <a:spLocks noGrp="1" noChangeArrowheads="1"/>
          </p:cNvSpPr>
          <p:nvPr>
            <p:ph type="title"/>
          </p:nvPr>
        </p:nvSpPr>
        <p:spPr>
          <a:xfrm>
            <a:off x="685800" y="0"/>
            <a:ext cx="7772400" cy="762000"/>
          </a:xfrm>
        </p:spPr>
        <p:txBody>
          <a:bodyPr/>
          <a:lstStyle/>
          <a:p>
            <a:pPr eaLnBrk="1" hangingPunct="1"/>
            <a:r>
              <a:rPr lang="en-US" sz="3600" smtClean="0">
                <a:solidFill>
                  <a:srgbClr val="000099"/>
                </a:solidFill>
              </a:rPr>
              <a:t>From Scientific Method</a:t>
            </a:r>
            <a:endParaRPr lang="en-US" sz="3600" smtClean="0">
              <a:solidFill>
                <a:srgbClr val="99FF33"/>
              </a:solidFill>
            </a:endParaRPr>
          </a:p>
        </p:txBody>
      </p:sp>
      <p:sp>
        <p:nvSpPr>
          <p:cNvPr id="44037" name="Rectangle 5"/>
          <p:cNvSpPr>
            <a:spLocks noGrp="1" noChangeArrowheads="1"/>
          </p:cNvSpPr>
          <p:nvPr>
            <p:ph sz="half" idx="1"/>
          </p:nvPr>
        </p:nvSpPr>
        <p:spPr>
          <a:xfrm>
            <a:off x="2590800" y="990600"/>
            <a:ext cx="3657600" cy="1981200"/>
          </a:xfrm>
        </p:spPr>
        <p:txBody>
          <a:bodyPr rtlCol="0">
            <a:normAutofit lnSpcReduction="10000"/>
          </a:bodyPr>
          <a:lstStyle/>
          <a:p>
            <a:pPr eaLnBrk="1" fontAlgn="auto" hangingPunct="1">
              <a:lnSpc>
                <a:spcPct val="80000"/>
              </a:lnSpc>
              <a:spcAft>
                <a:spcPts val="0"/>
              </a:spcAft>
              <a:buFont typeface="Arial" pitchFamily="34" charset="0"/>
              <a:buChar char="•"/>
              <a:defRPr/>
            </a:pPr>
            <a:r>
              <a:rPr lang="en-US" sz="2400" b="1" dirty="0" smtClean="0"/>
              <a:t>Empirical facts</a:t>
            </a:r>
            <a:r>
              <a:rPr lang="en-US" sz="2400" dirty="0" smtClean="0"/>
              <a:t> </a:t>
            </a:r>
          </a:p>
          <a:p>
            <a:pPr lvl="1" eaLnBrk="1" fontAlgn="auto" hangingPunct="1">
              <a:lnSpc>
                <a:spcPct val="80000"/>
              </a:lnSpc>
              <a:spcAft>
                <a:spcPts val="0"/>
              </a:spcAft>
              <a:buFont typeface="Arial" pitchFamily="34" charset="0"/>
              <a:buChar char="–"/>
              <a:defRPr/>
            </a:pPr>
            <a:r>
              <a:rPr lang="en-US" sz="2000" dirty="0" smtClean="0"/>
              <a:t>(observations, data)</a:t>
            </a:r>
          </a:p>
          <a:p>
            <a:pPr eaLnBrk="1" fontAlgn="auto" hangingPunct="1">
              <a:lnSpc>
                <a:spcPct val="80000"/>
              </a:lnSpc>
              <a:spcAft>
                <a:spcPts val="0"/>
              </a:spcAft>
              <a:buFont typeface="Arial" pitchFamily="34" charset="0"/>
              <a:buChar char="•"/>
              <a:defRPr/>
            </a:pPr>
            <a:endParaRPr lang="en-US" sz="2400" dirty="0" smtClean="0"/>
          </a:p>
          <a:p>
            <a:pPr eaLnBrk="1" fontAlgn="auto" hangingPunct="1">
              <a:lnSpc>
                <a:spcPct val="80000"/>
              </a:lnSpc>
              <a:spcAft>
                <a:spcPts val="0"/>
              </a:spcAft>
              <a:buFont typeface="Arial" pitchFamily="34" charset="0"/>
              <a:buChar char="•"/>
              <a:defRPr/>
            </a:pPr>
            <a:r>
              <a:rPr lang="en-US" sz="2400" b="1" dirty="0" smtClean="0"/>
              <a:t>Scientific laws</a:t>
            </a:r>
            <a:r>
              <a:rPr lang="en-US" sz="2400" dirty="0" smtClean="0"/>
              <a:t> </a:t>
            </a:r>
          </a:p>
          <a:p>
            <a:pPr lvl="1" eaLnBrk="1" fontAlgn="auto" hangingPunct="1">
              <a:lnSpc>
                <a:spcPct val="80000"/>
              </a:lnSpc>
              <a:spcAft>
                <a:spcPts val="0"/>
              </a:spcAft>
              <a:buFont typeface="Arial" pitchFamily="34" charset="0"/>
              <a:buChar char="–"/>
              <a:defRPr/>
            </a:pPr>
            <a:r>
              <a:rPr lang="en-US" sz="2000" dirty="0" smtClean="0"/>
              <a:t>(tested generalizations, consistent observations)</a:t>
            </a:r>
          </a:p>
        </p:txBody>
      </p:sp>
      <p:sp>
        <p:nvSpPr>
          <p:cNvPr id="44038" name="Rectangle 6"/>
          <p:cNvSpPr>
            <a:spLocks noGrp="1" noChangeArrowheads="1"/>
          </p:cNvSpPr>
          <p:nvPr>
            <p:ph sz="half" idx="2"/>
          </p:nvPr>
        </p:nvSpPr>
        <p:spPr>
          <a:xfrm>
            <a:off x="2743200" y="3810000"/>
            <a:ext cx="3505200" cy="2438400"/>
          </a:xfrm>
        </p:spPr>
        <p:txBody>
          <a:bodyPr rtlCol="0">
            <a:normAutofit lnSpcReduction="10000"/>
          </a:bodyPr>
          <a:lstStyle/>
          <a:p>
            <a:pPr eaLnBrk="1" fontAlgn="auto" hangingPunct="1">
              <a:lnSpc>
                <a:spcPct val="80000"/>
              </a:lnSpc>
              <a:spcAft>
                <a:spcPts val="0"/>
              </a:spcAft>
              <a:buFont typeface="Arial" pitchFamily="34" charset="0"/>
              <a:buChar char="•"/>
              <a:defRPr/>
            </a:pPr>
            <a:r>
              <a:rPr lang="en-US" sz="2400" b="1" dirty="0" smtClean="0"/>
              <a:t>Hypothesis </a:t>
            </a:r>
          </a:p>
          <a:p>
            <a:pPr lvl="1" eaLnBrk="1" fontAlgn="auto" hangingPunct="1">
              <a:lnSpc>
                <a:spcPct val="80000"/>
              </a:lnSpc>
              <a:spcAft>
                <a:spcPts val="0"/>
              </a:spcAft>
              <a:buFont typeface="Arial" pitchFamily="34" charset="0"/>
              <a:buChar char="–"/>
              <a:defRPr/>
            </a:pPr>
            <a:r>
              <a:rPr lang="en-US" sz="2000" dirty="0" smtClean="0"/>
              <a:t>(tentative explanation)</a:t>
            </a:r>
          </a:p>
          <a:p>
            <a:pPr eaLnBrk="1" fontAlgn="auto" hangingPunct="1">
              <a:lnSpc>
                <a:spcPct val="80000"/>
              </a:lnSpc>
              <a:spcAft>
                <a:spcPts val="0"/>
              </a:spcAft>
              <a:buFont typeface="Arial" pitchFamily="34" charset="0"/>
              <a:buChar char="•"/>
              <a:defRPr/>
            </a:pPr>
            <a:endParaRPr lang="en-US" sz="2400" dirty="0" smtClean="0"/>
          </a:p>
          <a:p>
            <a:pPr eaLnBrk="1" fontAlgn="auto" hangingPunct="1">
              <a:lnSpc>
                <a:spcPct val="80000"/>
              </a:lnSpc>
              <a:spcAft>
                <a:spcPts val="0"/>
              </a:spcAft>
              <a:buFont typeface="Arial" pitchFamily="34" charset="0"/>
              <a:buChar char="•"/>
              <a:defRPr/>
            </a:pPr>
            <a:r>
              <a:rPr lang="en-US" sz="2400" b="1" dirty="0" smtClean="0"/>
              <a:t>Theory or Models </a:t>
            </a:r>
          </a:p>
          <a:p>
            <a:pPr lvl="1" eaLnBrk="1" fontAlgn="auto" hangingPunct="1">
              <a:lnSpc>
                <a:spcPct val="80000"/>
              </a:lnSpc>
              <a:spcAft>
                <a:spcPts val="0"/>
              </a:spcAft>
              <a:buFont typeface="Arial" pitchFamily="34" charset="0"/>
              <a:buChar char="–"/>
              <a:defRPr/>
            </a:pPr>
            <a:r>
              <a:rPr lang="en-US" sz="2000" dirty="0" smtClean="0"/>
              <a:t>(tested explanation, unifying explanation for a set of observations, facts and laws)</a:t>
            </a:r>
          </a:p>
        </p:txBody>
      </p:sp>
      <p:sp>
        <p:nvSpPr>
          <p:cNvPr id="27655" name="AutoShape 11"/>
          <p:cNvSpPr>
            <a:spLocks noChangeArrowheads="1"/>
          </p:cNvSpPr>
          <p:nvPr/>
        </p:nvSpPr>
        <p:spPr bwMode="auto">
          <a:xfrm>
            <a:off x="6400800" y="1447800"/>
            <a:ext cx="2209800" cy="4114800"/>
          </a:xfrm>
          <a:prstGeom prst="curvedLeftArrow">
            <a:avLst>
              <a:gd name="adj1" fmla="val 37241"/>
              <a:gd name="adj2" fmla="val 74483"/>
              <a:gd name="adj3" fmla="val 33333"/>
            </a:avLst>
          </a:prstGeom>
          <a:solidFill>
            <a:schemeClr val="accent1"/>
          </a:solidFill>
          <a:ln w="9525">
            <a:solidFill>
              <a:schemeClr val="tx1"/>
            </a:solidFill>
            <a:miter lim="800000"/>
            <a:headEnd/>
            <a:tailEnd/>
          </a:ln>
        </p:spPr>
        <p:txBody>
          <a:bodyPr wrap="none" anchor="ctr"/>
          <a:lstStyle/>
          <a:p>
            <a:pPr eaLnBrk="0" hangingPunct="0"/>
            <a:endParaRPr lang="en-US"/>
          </a:p>
        </p:txBody>
      </p:sp>
      <p:sp>
        <p:nvSpPr>
          <p:cNvPr id="27656" name="AutoShape 12"/>
          <p:cNvSpPr>
            <a:spLocks noChangeArrowheads="1"/>
          </p:cNvSpPr>
          <p:nvPr/>
        </p:nvSpPr>
        <p:spPr bwMode="auto">
          <a:xfrm rot="10800000">
            <a:off x="914400" y="685800"/>
            <a:ext cx="1752600" cy="4572000"/>
          </a:xfrm>
          <a:prstGeom prst="curvedLeftArrow">
            <a:avLst>
              <a:gd name="adj1" fmla="val 52174"/>
              <a:gd name="adj2" fmla="val 104348"/>
              <a:gd name="adj3" fmla="val 33333"/>
            </a:avLst>
          </a:prstGeom>
          <a:solidFill>
            <a:schemeClr val="accent1"/>
          </a:solidFill>
          <a:ln w="9525">
            <a:solidFill>
              <a:schemeClr val="tx1"/>
            </a:solidFill>
            <a:miter lim="800000"/>
            <a:headEnd/>
            <a:tailEnd/>
          </a:ln>
        </p:spPr>
        <p:txBody>
          <a:bodyPr wrap="none" anchor="ctr"/>
          <a:lstStyle/>
          <a:p>
            <a:pPr eaLnBrk="0" hangingPunct="0"/>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2"/>
          <p:cNvSpPr>
            <a:spLocks noGrp="1"/>
          </p:cNvSpPr>
          <p:nvPr>
            <p:ph type="title"/>
          </p:nvPr>
        </p:nvSpPr>
        <p:spPr>
          <a:xfrm>
            <a:off x="609600" y="0"/>
            <a:ext cx="7772400" cy="1143000"/>
          </a:xfrm>
        </p:spPr>
        <p:txBody>
          <a:bodyPr/>
          <a:lstStyle/>
          <a:p>
            <a:r>
              <a:rPr lang="en-US" smtClean="0"/>
              <a:t>Tentative Schedule </a:t>
            </a:r>
            <a:br>
              <a:rPr lang="en-US" smtClean="0"/>
            </a:br>
            <a:endParaRPr lang="en-US" sz="1600" smtClean="0"/>
          </a:p>
        </p:txBody>
      </p:sp>
      <p:pic>
        <p:nvPicPr>
          <p:cNvPr id="2" name="Picture 1"/>
          <p:cNvPicPr>
            <a:picLocks noChangeAspect="1"/>
          </p:cNvPicPr>
          <p:nvPr/>
        </p:nvPicPr>
        <p:blipFill>
          <a:blip r:embed="rId3"/>
          <a:stretch>
            <a:fillRect/>
          </a:stretch>
        </p:blipFill>
        <p:spPr>
          <a:xfrm>
            <a:off x="123825" y="1295400"/>
            <a:ext cx="9020175" cy="48196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endParaRPr lang="en-US" smtClean="0"/>
          </a:p>
        </p:txBody>
      </p:sp>
      <p:sp>
        <p:nvSpPr>
          <p:cNvPr id="5123" name="Content Placeholder 2"/>
          <p:cNvSpPr>
            <a:spLocks noGrp="1"/>
          </p:cNvSpPr>
          <p:nvPr>
            <p:ph idx="1"/>
          </p:nvPr>
        </p:nvSpPr>
        <p:spPr/>
        <p:txBody>
          <a:bodyPr/>
          <a:lstStyle/>
          <a:p>
            <a:r>
              <a:rPr lang="en-US" dirty="0" smtClean="0"/>
              <a:t>All Course documents will be on either my web page</a:t>
            </a:r>
          </a:p>
          <a:p>
            <a:pPr lvl="1"/>
            <a:r>
              <a:rPr lang="en-US" dirty="0" smtClean="0"/>
              <a:t> </a:t>
            </a:r>
            <a:r>
              <a:rPr lang="en-US" dirty="0" smtClean="0">
                <a:hlinkClick r:id="rId2"/>
              </a:rPr>
              <a:t>www.grossmont.edu/cwillard</a:t>
            </a:r>
            <a:r>
              <a:rPr lang="en-US" strike="sngStrike" dirty="0" smtClean="0"/>
              <a:t> </a:t>
            </a:r>
            <a:endParaRPr lang="en-US" dirty="0" smtClean="0"/>
          </a:p>
          <a:p>
            <a:pPr lvl="1"/>
            <a:endParaRPr lang="en-US" u="sng" dirty="0" smtClean="0"/>
          </a:p>
          <a:p>
            <a:r>
              <a:rPr lang="en-US" dirty="0" smtClean="0"/>
              <a:t>Or	blackboard</a:t>
            </a:r>
          </a:p>
          <a:p>
            <a:pPr lvl="1"/>
            <a:r>
              <a:rPr lang="en-US" dirty="0">
                <a:hlinkClick r:id="rId3"/>
              </a:rPr>
              <a:t>www.gcccd.blackboard.com</a:t>
            </a:r>
            <a:r>
              <a:rPr lang="en-US" dirty="0"/>
              <a:t> </a:t>
            </a:r>
          </a:p>
          <a:p>
            <a:pPr lvl="1"/>
            <a:endParaRPr lang="en-US" dirty="0" smtClean="0"/>
          </a:p>
          <a:p>
            <a:endParaRPr lang="en-US" dirty="0" smtClean="0"/>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685800" y="609600"/>
            <a:ext cx="7772400" cy="5486400"/>
          </a:xfrm>
        </p:spPr>
        <p:txBody>
          <a:bodyPr/>
          <a:lstStyle/>
          <a:p>
            <a:pPr eaLnBrk="1" hangingPunct="1">
              <a:buFontTx/>
              <a:buNone/>
            </a:pPr>
            <a:r>
              <a:rPr lang="en-US" smtClean="0"/>
              <a:t>This course is the first semester of the two-semester general chemistry course for science, engineering, and pre-professional majors</a:t>
            </a:r>
          </a:p>
          <a:p>
            <a:pPr lvl="1" eaLnBrk="1" hangingPunct="1">
              <a:buFont typeface="Symbol" pitchFamily="18" charset="2"/>
              <a:buChar char="·"/>
            </a:pPr>
            <a:r>
              <a:rPr lang="en-US" smtClean="0"/>
              <a:t>You should know how to do stoichiometry, solution problems, and the gas laws.</a:t>
            </a:r>
          </a:p>
          <a:p>
            <a:pPr lvl="1" eaLnBrk="1" hangingPunct="1">
              <a:buFont typeface="Symbol" pitchFamily="18" charset="2"/>
              <a:buChar char="·"/>
            </a:pPr>
            <a:r>
              <a:rPr lang="en-US" smtClean="0"/>
              <a:t>You should know basic chemical nomenclature.</a:t>
            </a:r>
          </a:p>
          <a:p>
            <a:pPr lvl="1" eaLnBrk="1" hangingPunct="1">
              <a:buFont typeface="Symbol" pitchFamily="18" charset="2"/>
              <a:buChar char="·"/>
            </a:pPr>
            <a:r>
              <a:rPr lang="en-US" smtClean="0"/>
              <a:t>You must be comfortable working with basic laboratory equipment such as balances, burets, pipets, etc.</a:t>
            </a:r>
          </a:p>
          <a:p>
            <a:pPr eaLnBrk="1" hangingPunct="1"/>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4800" smtClean="0">
                <a:solidFill>
                  <a:srgbClr val="000099"/>
                </a:solidFill>
              </a:rPr>
              <a:t>Prerequisites</a:t>
            </a:r>
            <a:endParaRPr lang="en-US" sz="4800" smtClean="0"/>
          </a:p>
        </p:txBody>
      </p:sp>
      <p:sp>
        <p:nvSpPr>
          <p:cNvPr id="5123" name="Rectangle 3"/>
          <p:cNvSpPr>
            <a:spLocks noGrp="1" noChangeArrowheads="1"/>
          </p:cNvSpPr>
          <p:nvPr>
            <p:ph idx="1"/>
          </p:nvPr>
        </p:nvSpPr>
        <p:spPr>
          <a:xfrm>
            <a:off x="685800" y="1981200"/>
            <a:ext cx="7772400" cy="1676400"/>
          </a:xfrm>
        </p:spPr>
        <p:txBody>
          <a:bodyPr rtlCol="0">
            <a:normAutofit fontScale="85000" lnSpcReduction="20000"/>
          </a:bodyPr>
          <a:lstStyle/>
          <a:p>
            <a:pPr eaLnBrk="1" fontAlgn="auto" hangingPunct="1">
              <a:spcAft>
                <a:spcPts val="0"/>
              </a:spcAft>
              <a:buFont typeface="Arial" pitchFamily="34" charset="0"/>
              <a:buChar char="•"/>
              <a:defRPr/>
            </a:pPr>
            <a:r>
              <a:rPr lang="en-US" sz="4400" dirty="0" smtClean="0"/>
              <a:t>Chemistry 120 or equivalent.</a:t>
            </a:r>
          </a:p>
          <a:p>
            <a:pPr eaLnBrk="1" fontAlgn="auto" hangingPunct="1">
              <a:spcAft>
                <a:spcPts val="0"/>
              </a:spcAft>
              <a:buFont typeface="Arial" pitchFamily="34" charset="0"/>
              <a:buChar char="•"/>
              <a:defRPr/>
            </a:pPr>
            <a:r>
              <a:rPr lang="en-US" sz="4400" dirty="0" smtClean="0"/>
              <a:t>Good working knowledge of intermediate algebra.</a:t>
            </a:r>
            <a:endParaRPr lang="en-US" sz="4400" dirty="0" smtClean="0">
              <a:solidFill>
                <a:srgbClr val="FFFFCC"/>
              </a:solidFill>
            </a:endParaRPr>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0"/>
            <a:ext cx="7772400" cy="685800"/>
          </a:xfrm>
        </p:spPr>
        <p:txBody>
          <a:bodyPr/>
          <a:lstStyle/>
          <a:p>
            <a:pPr eaLnBrk="1" hangingPunct="1"/>
            <a:r>
              <a:rPr lang="en-US" dirty="0" smtClean="0">
                <a:solidFill>
                  <a:srgbClr val="000099"/>
                </a:solidFill>
              </a:rPr>
              <a:t>Text</a:t>
            </a:r>
            <a:endParaRPr lang="en-US" dirty="0" smtClean="0"/>
          </a:p>
        </p:txBody>
      </p:sp>
      <p:sp>
        <p:nvSpPr>
          <p:cNvPr id="8195" name="Rectangle 3"/>
          <p:cNvSpPr>
            <a:spLocks noGrp="1" noChangeArrowheads="1"/>
          </p:cNvSpPr>
          <p:nvPr>
            <p:ph idx="1"/>
          </p:nvPr>
        </p:nvSpPr>
        <p:spPr>
          <a:xfrm>
            <a:off x="609600" y="609600"/>
            <a:ext cx="7772400" cy="6248400"/>
          </a:xfrm>
        </p:spPr>
        <p:txBody>
          <a:bodyPr/>
          <a:lstStyle/>
          <a:p>
            <a:pPr eaLnBrk="1" hangingPunct="1">
              <a:lnSpc>
                <a:spcPct val="90000"/>
              </a:lnSpc>
            </a:pPr>
            <a:r>
              <a:rPr lang="en-US" i="1" dirty="0"/>
              <a:t>Chemistry, A Molecular Approach</a:t>
            </a:r>
            <a:r>
              <a:rPr lang="en-US" dirty="0"/>
              <a:t> 3</a:t>
            </a:r>
            <a:r>
              <a:rPr lang="en-US" baseline="30000" dirty="0"/>
              <a:t>rd</a:t>
            </a:r>
            <a:r>
              <a:rPr lang="en-US" dirty="0"/>
              <a:t> or 4</a:t>
            </a:r>
            <a:r>
              <a:rPr lang="en-US" baseline="30000" dirty="0"/>
              <a:t>th</a:t>
            </a:r>
            <a:r>
              <a:rPr lang="en-US" dirty="0"/>
              <a:t> edition or custom Grossmont edition, by </a:t>
            </a:r>
            <a:r>
              <a:rPr lang="en-US" dirty="0" err="1"/>
              <a:t>Nivaldo</a:t>
            </a:r>
            <a:r>
              <a:rPr lang="en-US" dirty="0"/>
              <a:t> J. </a:t>
            </a:r>
            <a:r>
              <a:rPr lang="en-US" dirty="0" err="1" smtClean="0"/>
              <a:t>Tro</a:t>
            </a:r>
            <a:endParaRPr lang="en-US" dirty="0" smtClean="0"/>
          </a:p>
          <a:p>
            <a:pPr eaLnBrk="1" hangingPunct="1">
              <a:lnSpc>
                <a:spcPct val="90000"/>
              </a:lnSpc>
            </a:pPr>
            <a:r>
              <a:rPr lang="en-US" dirty="0" smtClean="0"/>
              <a:t>Mastering Chemistry </a:t>
            </a:r>
            <a:r>
              <a:rPr lang="en-US" dirty="0" smtClean="0"/>
              <a:t>Electronic Homework </a:t>
            </a:r>
          </a:p>
          <a:p>
            <a:pPr marL="914400" lvl="2" indent="0" eaLnBrk="1" hangingPunct="1">
              <a:lnSpc>
                <a:spcPct val="90000"/>
              </a:lnSpc>
              <a:buNone/>
            </a:pPr>
            <a:r>
              <a:rPr lang="en-US" u="sng" dirty="0" smtClean="0"/>
              <a:t>Available through blackboard</a:t>
            </a:r>
            <a:endParaRPr lang="en-US" dirty="0" smtClean="0"/>
          </a:p>
          <a:p>
            <a:pPr eaLnBrk="1" hangingPunct="1">
              <a:lnSpc>
                <a:spcPct val="90000"/>
              </a:lnSpc>
            </a:pPr>
            <a:endParaRPr lang="en-US" dirty="0" smtClean="0"/>
          </a:p>
          <a:p>
            <a:pPr eaLnBrk="1" hangingPunct="1">
              <a:lnSpc>
                <a:spcPct val="90000"/>
              </a:lnSpc>
            </a:pPr>
            <a:r>
              <a:rPr lang="en-US" dirty="0" smtClean="0"/>
              <a:t>Lab Manual </a:t>
            </a:r>
            <a:r>
              <a:rPr lang="en-US" sz="2400" dirty="0" smtClean="0"/>
              <a:t>(compiled by Grossmont Faculty) </a:t>
            </a:r>
          </a:p>
          <a:p>
            <a:pPr lvl="1" eaLnBrk="1" hangingPunct="1">
              <a:lnSpc>
                <a:spcPct val="90000"/>
              </a:lnSpc>
            </a:pPr>
            <a:r>
              <a:rPr lang="en-US" dirty="0" smtClean="0"/>
              <a:t>(Available either at bookstore or online at </a:t>
            </a:r>
            <a:r>
              <a:rPr lang="en-US" dirty="0" smtClean="0">
                <a:solidFill>
                  <a:srgbClr val="0070C0"/>
                </a:solidFill>
                <a:hlinkClick r:id="rId3"/>
              </a:rPr>
              <a:t>http://www.grossmont.edu/cwillard/labs.htm</a:t>
            </a:r>
            <a:r>
              <a:rPr lang="en-US" dirty="0" smtClean="0"/>
              <a:t>)</a:t>
            </a:r>
          </a:p>
          <a:p>
            <a:pPr eaLnBrk="1" hangingPunct="1">
              <a:lnSpc>
                <a:spcPct val="90000"/>
              </a:lnSpc>
            </a:pPr>
            <a:r>
              <a:rPr lang="en-US" dirty="0" smtClean="0"/>
              <a:t>Lab Notebook</a:t>
            </a:r>
          </a:p>
          <a:p>
            <a:pPr lvl="1" eaLnBrk="1" hangingPunct="1">
              <a:lnSpc>
                <a:spcPct val="90000"/>
              </a:lnSpc>
            </a:pPr>
            <a:r>
              <a:rPr lang="en-US" dirty="0" smtClean="0"/>
              <a:t>May use composition book or lab manuals from bookstore.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solidFill>
                  <a:srgbClr val="000099"/>
                </a:solidFill>
              </a:rPr>
              <a:t>Additional Requirements</a:t>
            </a:r>
            <a:endParaRPr lang="en-US" smtClean="0"/>
          </a:p>
        </p:txBody>
      </p:sp>
      <p:sp>
        <p:nvSpPr>
          <p:cNvPr id="9219" name="Rectangle 3"/>
          <p:cNvSpPr>
            <a:spLocks noGrp="1" noChangeArrowheads="1"/>
          </p:cNvSpPr>
          <p:nvPr>
            <p:ph idx="1"/>
          </p:nvPr>
        </p:nvSpPr>
        <p:spPr>
          <a:xfrm>
            <a:off x="457200" y="1600200"/>
            <a:ext cx="8229600" cy="3048000"/>
          </a:xfrm>
        </p:spPr>
        <p:txBody>
          <a:bodyPr/>
          <a:lstStyle/>
          <a:p>
            <a:pPr eaLnBrk="1" hangingPunct="1"/>
            <a:r>
              <a:rPr lang="en-US" dirty="0" smtClean="0"/>
              <a:t>Safety Glasses</a:t>
            </a:r>
          </a:p>
          <a:p>
            <a:pPr eaLnBrk="1" hangingPunct="1"/>
            <a:r>
              <a:rPr lang="en-US" dirty="0" smtClean="0"/>
              <a:t>Covered Shoes</a:t>
            </a:r>
          </a:p>
          <a:p>
            <a:pPr eaLnBrk="1" hangingPunct="1"/>
            <a:r>
              <a:rPr lang="en-US" dirty="0" smtClean="0"/>
              <a:t>Non-erasable Ink Pen</a:t>
            </a:r>
          </a:p>
          <a:p>
            <a:pPr eaLnBrk="1" hangingPunct="1"/>
            <a:r>
              <a:rPr lang="en-US" dirty="0" smtClean="0"/>
              <a:t>Scientific Calculator with Logs and </a:t>
            </a:r>
            <a:r>
              <a:rPr lang="en-US" dirty="0" smtClean="0"/>
              <a:t>Exponents</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4800" y="0"/>
            <a:ext cx="8229600" cy="868363"/>
          </a:xfrm>
        </p:spPr>
        <p:txBody>
          <a:bodyPr/>
          <a:lstStyle/>
          <a:p>
            <a:r>
              <a:rPr lang="en-US" b="1" smtClean="0"/>
              <a:t>Student Learning Outcomes:</a:t>
            </a:r>
            <a:r>
              <a:rPr lang="en-US" smtClean="0"/>
              <a:t> </a:t>
            </a:r>
          </a:p>
        </p:txBody>
      </p:sp>
      <p:sp>
        <p:nvSpPr>
          <p:cNvPr id="10243" name="Content Placeholder 2"/>
          <p:cNvSpPr>
            <a:spLocks noGrp="1"/>
          </p:cNvSpPr>
          <p:nvPr>
            <p:ph idx="1"/>
          </p:nvPr>
        </p:nvSpPr>
        <p:spPr>
          <a:xfrm>
            <a:off x="457200" y="914400"/>
            <a:ext cx="8229600" cy="5715000"/>
          </a:xfrm>
        </p:spPr>
        <p:txBody>
          <a:bodyPr/>
          <a:lstStyle/>
          <a:p>
            <a:r>
              <a:rPr lang="en-US" sz="2300" smtClean="0"/>
              <a:t>This course is both a lecture and a lab course.  Our major goals for the semester are to become fluent in the language of chemistry and to utilize the tools of chemistry to analyze a variety of chemical phenomena.  We will also explore the behavior of materials in the laboratory and use our knowledge of chemistry to explain that behavior.   </a:t>
            </a:r>
          </a:p>
          <a:p>
            <a:r>
              <a:rPr lang="en-US" sz="2300" smtClean="0"/>
              <a:t> </a:t>
            </a:r>
          </a:p>
          <a:p>
            <a:r>
              <a:rPr lang="en-US" sz="2300" smtClean="0"/>
              <a:t>In particular, each student will be able to do the following upon completion of this course:</a:t>
            </a:r>
          </a:p>
          <a:p>
            <a:pPr lvl="1"/>
            <a:r>
              <a:rPr lang="en-US" sz="1900" smtClean="0"/>
              <a:t>Demonstrate a working knowledge of the language of chemistry.</a:t>
            </a:r>
          </a:p>
          <a:p>
            <a:pPr lvl="1"/>
            <a:r>
              <a:rPr lang="en-US" sz="1900" smtClean="0"/>
              <a:t>Apply quantitative reasoning to chemical problems</a:t>
            </a:r>
          </a:p>
          <a:p>
            <a:pPr lvl="1"/>
            <a:r>
              <a:rPr lang="en-US" sz="1900" smtClean="0"/>
              <a:t>Apply a laws and theories to explain and predict the properties of atoms and molecules.</a:t>
            </a:r>
          </a:p>
          <a:p>
            <a:pPr lvl="1"/>
            <a:r>
              <a:rPr lang="en-US" sz="1900" smtClean="0"/>
              <a:t>Employ laboratory equipment and techniques to collect, organize and evaluate experimental data.</a:t>
            </a:r>
          </a:p>
          <a:p>
            <a:endParaRPr lang="en-US" sz="180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1736</TotalTime>
  <Words>1405</Words>
  <Application>Microsoft Office PowerPoint</Application>
  <PresentationFormat>On-screen Show (4:3)</PresentationFormat>
  <Paragraphs>179</Paragraphs>
  <Slides>26</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Arial Black</vt:lpstr>
      <vt:lpstr>Calibri</vt:lpstr>
      <vt:lpstr>Kristen ITC</vt:lpstr>
      <vt:lpstr>Symbol</vt:lpstr>
      <vt:lpstr>Times New Roman</vt:lpstr>
      <vt:lpstr>Office Theme</vt:lpstr>
      <vt:lpstr>Chemistry 141  Fall 2016</vt:lpstr>
      <vt:lpstr>Class Schedule</vt:lpstr>
      <vt:lpstr>Tentative Schedule  </vt:lpstr>
      <vt:lpstr>PowerPoint Presentation</vt:lpstr>
      <vt:lpstr>PowerPoint Presentation</vt:lpstr>
      <vt:lpstr>Prerequisites</vt:lpstr>
      <vt:lpstr>Text</vt:lpstr>
      <vt:lpstr>Additional Requirements</vt:lpstr>
      <vt:lpstr>Student Learning Outcomes: </vt:lpstr>
      <vt:lpstr>Course Objectives </vt:lpstr>
      <vt:lpstr>Grading</vt:lpstr>
      <vt:lpstr>Grading Scale</vt:lpstr>
      <vt:lpstr>Make-up Policy</vt:lpstr>
      <vt:lpstr>Late Work</vt:lpstr>
      <vt:lpstr>Attendance</vt:lpstr>
      <vt:lpstr>Academic Integrity Policy</vt:lpstr>
      <vt:lpstr>Accommodations for Students with Disabilities:</vt:lpstr>
      <vt:lpstr>Supervised Tutoring Referral</vt:lpstr>
      <vt:lpstr>PowerPoint Presentation</vt:lpstr>
      <vt:lpstr>You Can Beat the Forgetting Curve!</vt:lpstr>
      <vt:lpstr>What is Chemistry?</vt:lpstr>
      <vt:lpstr>Branches of Chemistry</vt:lpstr>
      <vt:lpstr>Chemistry is the Central Science</vt:lpstr>
      <vt:lpstr>Scientific Method</vt:lpstr>
      <vt:lpstr>PowerPoint Presentation</vt:lpstr>
      <vt:lpstr>From Scientific Method</vt:lpstr>
    </vt:vector>
  </TitlesOfParts>
  <Company>The DTN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141  Fall 2000</dc:title>
  <dc:creator>Dzung T. Nguyen</dc:creator>
  <cp:lastModifiedBy>Cary Willard</cp:lastModifiedBy>
  <cp:revision>95</cp:revision>
  <dcterms:created xsi:type="dcterms:W3CDTF">2000-08-21T03:05:01Z</dcterms:created>
  <dcterms:modified xsi:type="dcterms:W3CDTF">2016-08-22T07:07:26Z</dcterms:modified>
</cp:coreProperties>
</file>